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9" r:id="rId3"/>
    <p:sldId id="261" r:id="rId4"/>
    <p:sldId id="267" r:id="rId5"/>
    <p:sldId id="270" r:id="rId6"/>
    <p:sldId id="258" r:id="rId7"/>
    <p:sldId id="266" r:id="rId8"/>
    <p:sldId id="264" r:id="rId9"/>
    <p:sldId id="268" r:id="rId10"/>
    <p:sldId id="269" r:id="rId11"/>
    <p:sldId id="263" r:id="rId12"/>
    <p:sldId id="262" r:id="rId13"/>
    <p:sldId id="271" r:id="rId14"/>
    <p:sldId id="273" r:id="rId15"/>
    <p:sldId id="272" r:id="rId16"/>
    <p:sldId id="274" r:id="rId17"/>
    <p:sldId id="275" r:id="rId18"/>
    <p:sldId id="276" r:id="rId19"/>
    <p:sldId id="279" r:id="rId20"/>
    <p:sldId id="278" r:id="rId21"/>
    <p:sldId id="277" r:id="rId22"/>
    <p:sldId id="280" r:id="rId23"/>
    <p:sldId id="281" r:id="rId24"/>
    <p:sldId id="282" r:id="rId25"/>
    <p:sldId id="283" r:id="rId26"/>
    <p:sldId id="284" r:id="rId27"/>
    <p:sldId id="287" r:id="rId28"/>
    <p:sldId id="288" r:id="rId29"/>
    <p:sldId id="286" r:id="rId30"/>
    <p:sldId id="285" r:id="rId31"/>
    <p:sldId id="291" r:id="rId32"/>
    <p:sldId id="290" r:id="rId33"/>
    <p:sldId id="289" r:id="rId34"/>
    <p:sldId id="294" r:id="rId35"/>
    <p:sldId id="293" r:id="rId36"/>
    <p:sldId id="297" r:id="rId37"/>
    <p:sldId id="296" r:id="rId38"/>
    <p:sldId id="298" r:id="rId39"/>
    <p:sldId id="299" r:id="rId40"/>
    <p:sldId id="295" r:id="rId41"/>
    <p:sldId id="29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29" autoAdjust="0"/>
  </p:normalViewPr>
  <p:slideViewPr>
    <p:cSldViewPr snapToGrid="0">
      <p:cViewPr varScale="1">
        <p:scale>
          <a:sx n="95" d="100"/>
          <a:sy n="95" d="100"/>
        </p:scale>
        <p:origin x="11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68708-CEFD-40B5-AB5C-4ED33B06D8FE}" type="datetimeFigureOut">
              <a:rPr lang="ru-RU" smtClean="0"/>
              <a:t>22.12.2024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811DD-4AE0-41B9-A2A5-CF8F10B800E2}" type="slidenum">
              <a:rPr lang="ru-RU" smtClean="0"/>
              <a:t>‹#›</a:t>
            </a:fld>
            <a:endParaRPr lang="ru-RU"/>
          </a:p>
        </p:txBody>
      </p:sp>
    </p:spTree>
    <p:extLst>
      <p:ext uri="{BB962C8B-B14F-4D97-AF65-F5344CB8AC3E}">
        <p14:creationId xmlns:p14="http://schemas.microsoft.com/office/powerpoint/2010/main" val="214782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eeksforgeeks.org/python-pandas-datafram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780ABE6A-6DA5-4BDB-B2B6-7E7D266DD0EC}" type="slidenum">
              <a:rPr lang="ru-RU" smtClean="0"/>
              <a:t>4</a:t>
            </a:fld>
            <a:endParaRPr lang="ru-RU"/>
          </a:p>
        </p:txBody>
      </p:sp>
    </p:spTree>
    <p:extLst>
      <p:ext uri="{BB962C8B-B14F-4D97-AF65-F5344CB8AC3E}">
        <p14:creationId xmlns:p14="http://schemas.microsoft.com/office/powerpoint/2010/main" val="112912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a:t>
            </a:r>
            <a:r>
              <a:rPr lang="en-US" dirty="0" err="1" smtClean="0"/>
              <a:t>Scikit</a:t>
            </a:r>
            <a:r>
              <a:rPr lang="en-US" dirty="0" smtClean="0"/>
              <a:t>-Learn module offers a handy class that takes care of missing values: Imputer. Here's how to use it. The first step is to create an Imputer instance, specifying that missing values ​​for each attribute should be replaced by the median of that attribute.</a:t>
            </a:r>
            <a:r>
              <a:rPr lang="ru-RU" dirty="0" smtClean="0"/>
              <a:t> </a:t>
            </a:r>
          </a:p>
          <a:p>
            <a:r>
              <a:rPr lang="uk-UA" dirty="0" smtClean="0"/>
              <a:t>Модуль </a:t>
            </a:r>
            <a:r>
              <a:rPr lang="en-CA" dirty="0" err="1" smtClean="0"/>
              <a:t>Scikit</a:t>
            </a:r>
            <a:r>
              <a:rPr lang="en-CA" dirty="0" smtClean="0"/>
              <a:t>-Learn </a:t>
            </a:r>
            <a:r>
              <a:rPr lang="uk-UA" dirty="0" smtClean="0"/>
              <a:t>пропонує зручний клас, який дбає про відсутні значення: </a:t>
            </a:r>
            <a:r>
              <a:rPr lang="en-CA" dirty="0" smtClean="0"/>
              <a:t>Imputer. </a:t>
            </a:r>
            <a:r>
              <a:rPr lang="uk-UA" dirty="0" smtClean="0"/>
              <a:t>Ось як ним користуватися. Насамперед необхідно створити екземпляр </a:t>
            </a:r>
            <a:r>
              <a:rPr lang="en-CA" dirty="0" smtClean="0"/>
              <a:t>Imputer, </a:t>
            </a:r>
            <a:r>
              <a:rPr lang="uk-UA" dirty="0" smtClean="0"/>
              <a:t>вказуючи на те, що значення кожного атрибута, що відсутні, слід замінювати медіаною цього атрибуту.</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26</a:t>
            </a:fld>
            <a:endParaRPr lang="ru-RU"/>
          </a:p>
        </p:txBody>
      </p:sp>
    </p:spTree>
    <p:extLst>
      <p:ext uri="{BB962C8B-B14F-4D97-AF65-F5344CB8AC3E}">
        <p14:creationId xmlns:p14="http://schemas.microsoft.com/office/powerpoint/2010/main" val="1968585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While </a:t>
            </a:r>
            <a:r>
              <a:rPr lang="en-US" dirty="0" err="1" smtClean="0"/>
              <a:t>Scikit</a:t>
            </a:r>
            <a:r>
              <a:rPr lang="en-US" dirty="0" smtClean="0"/>
              <a:t>-Learn offers many useful transformers, you will need to write your own transformers for tasks like custom cleaning operations or combining specific attributes.</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28</a:t>
            </a:fld>
            <a:endParaRPr lang="ru-RU"/>
          </a:p>
        </p:txBody>
      </p:sp>
    </p:spTree>
    <p:extLst>
      <p:ext uri="{BB962C8B-B14F-4D97-AF65-F5344CB8AC3E}">
        <p14:creationId xmlns:p14="http://schemas.microsoft.com/office/powerpoint/2010/main" val="3463433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You've seen that there are many data transformation steps that need to be performed in the right order. Luckily, </a:t>
            </a:r>
            <a:r>
              <a:rPr lang="en-US" dirty="0" err="1" smtClean="0"/>
              <a:t>Scikit</a:t>
            </a:r>
            <a:r>
              <a:rPr lang="en-US" dirty="0" smtClean="0"/>
              <a:t>-Learn provides a Pipeline class to help you handle these transformation sequences. Here's a small pipeline for numeric attributes:</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29</a:t>
            </a:fld>
            <a:endParaRPr lang="ru-RU"/>
          </a:p>
        </p:txBody>
      </p:sp>
    </p:spTree>
    <p:extLst>
      <p:ext uri="{BB962C8B-B14F-4D97-AF65-F5344CB8AC3E}">
        <p14:creationId xmlns:p14="http://schemas.microsoft.com/office/powerpoint/2010/main" val="1866784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Let's train a model with linear regression (Linear</a:t>
            </a:r>
            <a:r>
              <a:rPr lang="uk-UA" dirty="0" smtClean="0"/>
              <a:t> </a:t>
            </a:r>
            <a:r>
              <a:rPr lang="en-US" dirty="0" smtClean="0"/>
              <a:t>Regression)</a:t>
            </a:r>
            <a:endParaRPr lang="uk-UA" dirty="0" smtClean="0"/>
          </a:p>
          <a:p>
            <a:r>
              <a:rPr lang="ru-RU" dirty="0" smtClean="0"/>
              <a:t>Ми </a:t>
            </a:r>
            <a:r>
              <a:rPr lang="ru-RU" dirty="0" err="1" smtClean="0"/>
              <a:t>маємо</a:t>
            </a:r>
            <a:r>
              <a:rPr lang="ru-RU" dirty="0" smtClean="0"/>
              <a:t> приклад </a:t>
            </a:r>
            <a:r>
              <a:rPr lang="ru-RU" dirty="0" err="1" smtClean="0"/>
              <a:t>недонавчання</a:t>
            </a:r>
            <a:r>
              <a:rPr lang="ru-RU" dirty="0" smtClean="0"/>
              <a:t> </a:t>
            </a:r>
            <a:r>
              <a:rPr lang="ru-RU" dirty="0" err="1" smtClean="0"/>
              <a:t>моделі</a:t>
            </a:r>
            <a:r>
              <a:rPr lang="ru-RU" dirty="0" smtClean="0"/>
              <a:t> на </a:t>
            </a:r>
            <a:r>
              <a:rPr lang="ru-RU" dirty="0" err="1" smtClean="0"/>
              <a:t>навчальних</a:t>
            </a:r>
            <a:r>
              <a:rPr lang="ru-RU" dirty="0" smtClean="0"/>
              <a:t> </a:t>
            </a:r>
            <a:r>
              <a:rPr lang="ru-RU" dirty="0" err="1" smtClean="0"/>
              <a:t>даних</a:t>
            </a:r>
            <a:r>
              <a:rPr lang="ru-RU" dirty="0" smtClean="0"/>
              <a:t>. Коли </a:t>
            </a:r>
            <a:r>
              <a:rPr lang="ru-RU" dirty="0" err="1" smtClean="0"/>
              <a:t>таке</a:t>
            </a:r>
            <a:r>
              <a:rPr lang="ru-RU" dirty="0" smtClean="0"/>
              <a:t> </a:t>
            </a:r>
            <a:r>
              <a:rPr lang="ru-RU" dirty="0" err="1" smtClean="0"/>
              <a:t>відбувається</a:t>
            </a:r>
            <a:r>
              <a:rPr lang="ru-RU" dirty="0" smtClean="0"/>
              <a:t>, </a:t>
            </a:r>
            <a:r>
              <a:rPr lang="ru-RU" dirty="0" err="1" smtClean="0"/>
              <a:t>можливо</a:t>
            </a:r>
            <a:r>
              <a:rPr lang="ru-RU" dirty="0" smtClean="0"/>
              <a:t>, </a:t>
            </a:r>
            <a:r>
              <a:rPr lang="ru-RU" dirty="0" err="1" smtClean="0"/>
              <a:t>ознаки</a:t>
            </a:r>
            <a:r>
              <a:rPr lang="ru-RU" dirty="0" smtClean="0"/>
              <a:t> не </a:t>
            </a:r>
            <a:r>
              <a:rPr lang="ru-RU" dirty="0" err="1" smtClean="0"/>
              <a:t>надають</a:t>
            </a:r>
            <a:r>
              <a:rPr lang="ru-RU" dirty="0" smtClean="0"/>
              <a:t> </a:t>
            </a:r>
            <a:r>
              <a:rPr lang="ru-RU" dirty="0" err="1" smtClean="0"/>
              <a:t>достатньо</a:t>
            </a:r>
            <a:r>
              <a:rPr lang="ru-RU" dirty="0" smtClean="0"/>
              <a:t> </a:t>
            </a:r>
            <a:r>
              <a:rPr lang="ru-RU" dirty="0" err="1" smtClean="0"/>
              <a:t>інформації</a:t>
            </a:r>
            <a:r>
              <a:rPr lang="ru-RU" dirty="0" smtClean="0"/>
              <a:t> для </a:t>
            </a:r>
            <a:r>
              <a:rPr lang="ru-RU" dirty="0" err="1" smtClean="0"/>
              <a:t>вироблення</a:t>
            </a:r>
            <a:r>
              <a:rPr lang="ru-RU" dirty="0" smtClean="0"/>
              <a:t> </a:t>
            </a:r>
            <a:r>
              <a:rPr lang="ru-RU" dirty="0" err="1" smtClean="0"/>
              <a:t>якісних</a:t>
            </a:r>
            <a:r>
              <a:rPr lang="ru-RU" dirty="0" smtClean="0"/>
              <a:t> </a:t>
            </a:r>
            <a:r>
              <a:rPr lang="ru-RU" dirty="0" err="1" smtClean="0"/>
              <a:t>прогнозів</a:t>
            </a:r>
            <a:r>
              <a:rPr lang="ru-RU" dirty="0" smtClean="0"/>
              <a:t> </a:t>
            </a:r>
            <a:r>
              <a:rPr lang="ru-RU" dirty="0" err="1" smtClean="0"/>
              <a:t>або</a:t>
            </a:r>
            <a:r>
              <a:rPr lang="ru-RU" dirty="0" smtClean="0"/>
              <a:t> </a:t>
            </a:r>
            <a:r>
              <a:rPr lang="ru-RU" dirty="0" err="1" smtClean="0"/>
              <a:t>моделі</a:t>
            </a:r>
            <a:r>
              <a:rPr lang="ru-RU" dirty="0" smtClean="0"/>
              <a:t> не </a:t>
            </a:r>
            <a:r>
              <a:rPr lang="ru-RU" dirty="0" err="1" smtClean="0"/>
              <a:t>вистачає</a:t>
            </a:r>
            <a:r>
              <a:rPr lang="ru-RU" dirty="0" smtClean="0"/>
              <a:t> </a:t>
            </a:r>
            <a:r>
              <a:rPr lang="ru-RU" dirty="0" err="1" smtClean="0"/>
              <a:t>потужності</a:t>
            </a:r>
            <a:r>
              <a:rPr lang="ru-RU" dirty="0" smtClean="0"/>
              <a:t>. Як </a:t>
            </a:r>
            <a:r>
              <a:rPr lang="ru-RU" dirty="0" err="1" smtClean="0"/>
              <a:t>було</a:t>
            </a:r>
            <a:r>
              <a:rPr lang="ru-RU" dirty="0" smtClean="0"/>
              <a:t> </a:t>
            </a:r>
            <a:r>
              <a:rPr lang="ru-RU" dirty="0" err="1" smtClean="0"/>
              <a:t>зазначено</a:t>
            </a:r>
            <a:r>
              <a:rPr lang="ru-RU" dirty="0" smtClean="0"/>
              <a:t> в </a:t>
            </a:r>
            <a:r>
              <a:rPr lang="ru-RU" dirty="0" err="1" smtClean="0"/>
              <a:t>попередньому</a:t>
            </a:r>
            <a:r>
              <a:rPr lang="ru-RU" dirty="0" smtClean="0"/>
              <a:t> </a:t>
            </a:r>
            <a:r>
              <a:rPr lang="ru-RU" dirty="0" err="1" smtClean="0"/>
              <a:t>розділі</a:t>
            </a:r>
            <a:r>
              <a:rPr lang="ru-RU" dirty="0" smtClean="0"/>
              <a:t>, </a:t>
            </a:r>
            <a:r>
              <a:rPr lang="ru-RU" dirty="0" err="1" smtClean="0"/>
              <a:t>головними</a:t>
            </a:r>
            <a:r>
              <a:rPr lang="ru-RU" dirty="0" smtClean="0"/>
              <a:t> способами </a:t>
            </a:r>
            <a:r>
              <a:rPr lang="ru-RU" dirty="0" err="1" smtClean="0"/>
              <a:t>усунення</a:t>
            </a:r>
            <a:r>
              <a:rPr lang="ru-RU" dirty="0" smtClean="0"/>
              <a:t> причин </a:t>
            </a:r>
            <a:r>
              <a:rPr lang="ru-RU" dirty="0" err="1" smtClean="0"/>
              <a:t>недонавчання</a:t>
            </a:r>
            <a:r>
              <a:rPr lang="ru-RU" dirty="0" smtClean="0"/>
              <a:t> є </a:t>
            </a:r>
            <a:r>
              <a:rPr lang="ru-RU" dirty="0" err="1" smtClean="0"/>
              <a:t>вибір</a:t>
            </a:r>
            <a:r>
              <a:rPr lang="ru-RU" dirty="0" smtClean="0"/>
              <a:t> </a:t>
            </a:r>
            <a:r>
              <a:rPr lang="ru-RU" dirty="0" err="1" smtClean="0"/>
              <a:t>потужнішої</a:t>
            </a:r>
            <a:r>
              <a:rPr lang="ru-RU" dirty="0" smtClean="0"/>
              <a:t> </a:t>
            </a:r>
            <a:r>
              <a:rPr lang="ru-RU" dirty="0" err="1" smtClean="0"/>
              <a:t>моделі</a:t>
            </a:r>
            <a:r>
              <a:rPr lang="ru-RU" dirty="0" smtClean="0"/>
              <a:t>, </a:t>
            </a:r>
            <a:r>
              <a:rPr lang="ru-RU" dirty="0" err="1" smtClean="0"/>
              <a:t>забезпечення</a:t>
            </a:r>
            <a:r>
              <a:rPr lang="ru-RU" dirty="0" smtClean="0"/>
              <a:t> алгоритму </a:t>
            </a:r>
            <a:r>
              <a:rPr lang="ru-RU" dirty="0" err="1" smtClean="0"/>
              <a:t>навчання</a:t>
            </a:r>
            <a:r>
              <a:rPr lang="ru-RU" dirty="0" smtClean="0"/>
              <a:t> </a:t>
            </a:r>
            <a:r>
              <a:rPr lang="ru-RU" dirty="0" err="1" smtClean="0"/>
              <a:t>кращими</a:t>
            </a:r>
            <a:r>
              <a:rPr lang="ru-RU" dirty="0" smtClean="0"/>
              <a:t> </a:t>
            </a:r>
            <a:r>
              <a:rPr lang="ru-RU" dirty="0" err="1" smtClean="0"/>
              <a:t>ознаками</a:t>
            </a:r>
            <a:r>
              <a:rPr lang="ru-RU" dirty="0" smtClean="0"/>
              <a:t> </a:t>
            </a:r>
            <a:r>
              <a:rPr lang="ru-RU" dirty="0" err="1" smtClean="0"/>
              <a:t>або</a:t>
            </a:r>
            <a:r>
              <a:rPr lang="ru-RU" dirty="0" smtClean="0"/>
              <a:t> </a:t>
            </a:r>
            <a:r>
              <a:rPr lang="ru-RU" dirty="0" err="1" smtClean="0"/>
              <a:t>скорочення</a:t>
            </a:r>
            <a:r>
              <a:rPr lang="ru-RU" dirty="0" smtClean="0"/>
              <a:t> </a:t>
            </a:r>
            <a:r>
              <a:rPr lang="ru-RU" dirty="0" err="1" smtClean="0"/>
              <a:t>обмежень</a:t>
            </a:r>
            <a:r>
              <a:rPr lang="ru-RU" dirty="0" smtClean="0"/>
              <a:t> </a:t>
            </a:r>
            <a:r>
              <a:rPr lang="ru-RU" dirty="0" err="1" smtClean="0"/>
              <a:t>моделі</a:t>
            </a:r>
            <a:r>
              <a:rPr lang="ru-RU" dirty="0" smtClean="0"/>
              <a:t>. Модель не </a:t>
            </a:r>
            <a:r>
              <a:rPr lang="ru-RU" dirty="0" err="1" smtClean="0"/>
              <a:t>регуляризована</a:t>
            </a:r>
            <a:r>
              <a:rPr lang="ru-RU" dirty="0" smtClean="0"/>
              <a:t>, тому </a:t>
            </a:r>
            <a:r>
              <a:rPr lang="ru-RU" dirty="0" err="1" smtClean="0"/>
              <a:t>останній</a:t>
            </a:r>
            <a:r>
              <a:rPr lang="ru-RU" dirty="0" smtClean="0"/>
              <a:t> </a:t>
            </a:r>
            <a:r>
              <a:rPr lang="ru-RU" dirty="0" err="1" smtClean="0"/>
              <a:t>варіант</a:t>
            </a:r>
            <a:r>
              <a:rPr lang="ru-RU" dirty="0" smtClean="0"/>
              <a:t> </a:t>
            </a:r>
            <a:r>
              <a:rPr lang="ru-RU" dirty="0" err="1" smtClean="0"/>
              <a:t>виключається</a:t>
            </a:r>
            <a:r>
              <a:rPr lang="ru-RU" dirty="0" smtClean="0"/>
              <a:t>. </a:t>
            </a:r>
            <a:r>
              <a:rPr lang="ru-RU" dirty="0" err="1" smtClean="0"/>
              <a:t>Можна</a:t>
            </a:r>
            <a:r>
              <a:rPr lang="ru-RU" dirty="0" smtClean="0"/>
              <a:t> </a:t>
            </a:r>
            <a:r>
              <a:rPr lang="ru-RU" dirty="0" err="1" smtClean="0"/>
              <a:t>було</a:t>
            </a:r>
            <a:r>
              <a:rPr lang="ru-RU" dirty="0" smtClean="0"/>
              <a:t> б </a:t>
            </a:r>
            <a:r>
              <a:rPr lang="ru-RU" dirty="0" err="1" smtClean="0"/>
              <a:t>додати</a:t>
            </a:r>
            <a:r>
              <a:rPr lang="ru-RU" dirty="0" smtClean="0"/>
              <a:t> </a:t>
            </a:r>
            <a:r>
              <a:rPr lang="ru-RU" dirty="0" err="1" smtClean="0"/>
              <a:t>більше</a:t>
            </a:r>
            <a:r>
              <a:rPr lang="ru-RU" dirty="0" smtClean="0"/>
              <a:t> </a:t>
            </a:r>
            <a:r>
              <a:rPr lang="ru-RU" dirty="0" err="1" smtClean="0"/>
              <a:t>ознак</a:t>
            </a:r>
            <a:r>
              <a:rPr lang="ru-RU" dirty="0" smtClean="0"/>
              <a:t> (</a:t>
            </a:r>
            <a:r>
              <a:rPr lang="ru-RU" dirty="0" err="1" smtClean="0"/>
              <a:t>скажімо</a:t>
            </a:r>
            <a:r>
              <a:rPr lang="ru-RU" dirty="0" smtClean="0"/>
              <a:t>, логарифм </a:t>
            </a:r>
            <a:r>
              <a:rPr lang="ru-RU" dirty="0" err="1" smtClean="0"/>
              <a:t>чисельності</a:t>
            </a:r>
            <a:r>
              <a:rPr lang="ru-RU" dirty="0" smtClean="0"/>
              <a:t> </a:t>
            </a:r>
            <a:r>
              <a:rPr lang="ru-RU" dirty="0" err="1" smtClean="0"/>
              <a:t>населення</a:t>
            </a:r>
            <a:r>
              <a:rPr lang="ru-RU" dirty="0" smtClean="0"/>
              <a:t>), але </a:t>
            </a:r>
            <a:r>
              <a:rPr lang="ru-RU" dirty="0" err="1" smtClean="0"/>
              <a:t>спочатку</a:t>
            </a:r>
            <a:r>
              <a:rPr lang="ru-RU" dirty="0" smtClean="0"/>
              <a:t> </a:t>
            </a:r>
            <a:r>
              <a:rPr lang="ru-RU" dirty="0" err="1" smtClean="0"/>
              <a:t>опробуємо</a:t>
            </a:r>
            <a:r>
              <a:rPr lang="ru-RU" dirty="0" smtClean="0"/>
              <a:t> </a:t>
            </a:r>
            <a:r>
              <a:rPr lang="ru-RU" dirty="0" err="1" smtClean="0"/>
              <a:t>складнішу</a:t>
            </a:r>
            <a:r>
              <a:rPr lang="ru-RU" dirty="0" smtClean="0"/>
              <a:t> </a:t>
            </a:r>
            <a:r>
              <a:rPr lang="ru-RU" dirty="0" err="1" smtClean="0"/>
              <a:t>модель,щоб</a:t>
            </a:r>
            <a:r>
              <a:rPr lang="ru-RU" dirty="0" smtClean="0"/>
              <a:t> </a:t>
            </a:r>
            <a:r>
              <a:rPr lang="ru-RU" dirty="0" err="1" smtClean="0"/>
              <a:t>подивитися</a:t>
            </a:r>
            <a:r>
              <a:rPr lang="ru-RU" dirty="0" smtClean="0"/>
              <a:t>, як вона </a:t>
            </a:r>
            <a:r>
              <a:rPr lang="ru-RU" dirty="0" err="1" smtClean="0"/>
              <a:t>поведеться</a:t>
            </a:r>
            <a:r>
              <a:rPr lang="ru-RU" dirty="0" smtClean="0"/>
              <a:t>.</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31</a:t>
            </a:fld>
            <a:endParaRPr lang="ru-RU"/>
          </a:p>
        </p:txBody>
      </p:sp>
    </p:spTree>
    <p:extLst>
      <p:ext uri="{BB962C8B-B14F-4D97-AF65-F5344CB8AC3E}">
        <p14:creationId xmlns:p14="http://schemas.microsoft.com/office/powerpoint/2010/main" val="84753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Загалом</a:t>
            </a:r>
            <a:r>
              <a:rPr lang="ru-RU" dirty="0" smtClean="0"/>
              <a:t> </a:t>
            </a:r>
            <a:r>
              <a:rPr lang="ru-RU" dirty="0" err="1" smtClean="0"/>
              <a:t>немає</a:t>
            </a:r>
            <a:r>
              <a:rPr lang="ru-RU" dirty="0" smtClean="0"/>
              <a:t> </a:t>
            </a:r>
            <a:r>
              <a:rPr lang="ru-RU" dirty="0" err="1" smtClean="0"/>
              <a:t>помилок</a:t>
            </a:r>
            <a:r>
              <a:rPr lang="ru-RU" dirty="0" smtClean="0"/>
              <a:t>? </a:t>
            </a:r>
            <a:r>
              <a:rPr lang="ru-RU" dirty="0" err="1" smtClean="0"/>
              <a:t>Чи</a:t>
            </a:r>
            <a:r>
              <a:rPr lang="ru-RU" dirty="0" smtClean="0"/>
              <a:t> </a:t>
            </a:r>
            <a:r>
              <a:rPr lang="ru-RU" dirty="0" err="1" smtClean="0"/>
              <a:t>дійсно</a:t>
            </a:r>
            <a:r>
              <a:rPr lang="ru-RU" dirty="0" smtClean="0"/>
              <a:t> </a:t>
            </a:r>
            <a:r>
              <a:rPr lang="ru-RU" dirty="0" err="1" smtClean="0"/>
              <a:t>ця</a:t>
            </a:r>
            <a:r>
              <a:rPr lang="ru-RU" dirty="0" smtClean="0"/>
              <a:t> модель </a:t>
            </a:r>
            <a:r>
              <a:rPr lang="ru-RU" dirty="0" err="1" smtClean="0"/>
              <a:t>моможе</a:t>
            </a:r>
            <a:r>
              <a:rPr lang="ru-RU" dirty="0" smtClean="0"/>
              <a:t> бути </a:t>
            </a:r>
            <a:r>
              <a:rPr lang="ru-RU" dirty="0" err="1" smtClean="0"/>
              <a:t>повністю</a:t>
            </a:r>
            <a:r>
              <a:rPr lang="ru-RU" dirty="0" smtClean="0"/>
              <a:t> </a:t>
            </a:r>
            <a:r>
              <a:rPr lang="ru-RU" dirty="0" err="1" smtClean="0"/>
              <a:t>досконалою</a:t>
            </a:r>
            <a:r>
              <a:rPr lang="ru-RU" dirty="0" smtClean="0"/>
              <a:t>? </a:t>
            </a:r>
            <a:r>
              <a:rPr lang="ru-RU" dirty="0" err="1" smtClean="0"/>
              <a:t>Зрозуміло</a:t>
            </a:r>
            <a:r>
              <a:rPr lang="ru-RU" dirty="0" smtClean="0"/>
              <a:t>, </a:t>
            </a:r>
            <a:r>
              <a:rPr lang="ru-RU" dirty="0" err="1" smtClean="0"/>
              <a:t>набагато</a:t>
            </a:r>
            <a:r>
              <a:rPr lang="ru-RU" dirty="0" smtClean="0"/>
              <a:t> </a:t>
            </a:r>
            <a:r>
              <a:rPr lang="ru-RU" dirty="0" err="1" smtClean="0"/>
              <a:t>ймовірніше</a:t>
            </a:r>
            <a:r>
              <a:rPr lang="ru-RU" dirty="0" smtClean="0"/>
              <a:t>, </a:t>
            </a:r>
            <a:r>
              <a:rPr lang="ru-RU" dirty="0" err="1" smtClean="0"/>
              <a:t>що</a:t>
            </a:r>
            <a:r>
              <a:rPr lang="ru-RU" dirty="0" smtClean="0"/>
              <a:t> модель </a:t>
            </a:r>
            <a:r>
              <a:rPr lang="ru-RU" dirty="0" err="1" smtClean="0"/>
              <a:t>вкрай</a:t>
            </a:r>
            <a:r>
              <a:rPr lang="ru-RU" dirty="0" smtClean="0"/>
              <a:t> </a:t>
            </a:r>
            <a:r>
              <a:rPr lang="ru-RU" dirty="0" err="1" smtClean="0"/>
              <a:t>перенавчена</a:t>
            </a:r>
            <a:r>
              <a:rPr lang="ru-RU" dirty="0" smtClean="0"/>
              <a:t> </a:t>
            </a:r>
            <a:r>
              <a:rPr lang="ru-RU" dirty="0" err="1" smtClean="0"/>
              <a:t>даними</a:t>
            </a:r>
            <a:r>
              <a:rPr lang="ru-RU" dirty="0" smtClean="0"/>
              <a:t>. </a:t>
            </a:r>
            <a:r>
              <a:rPr lang="ru-RU" dirty="0" err="1" smtClean="0"/>
              <a:t>Звідки</a:t>
            </a:r>
            <a:r>
              <a:rPr lang="ru-RU" dirty="0" smtClean="0"/>
              <a:t> </a:t>
            </a:r>
            <a:r>
              <a:rPr lang="ru-RU" dirty="0" err="1" smtClean="0"/>
              <a:t>така</a:t>
            </a:r>
            <a:r>
              <a:rPr lang="ru-RU" dirty="0" smtClean="0"/>
              <a:t> </a:t>
            </a:r>
            <a:r>
              <a:rPr lang="ru-RU" dirty="0" err="1" smtClean="0"/>
              <a:t>впевненість</a:t>
            </a:r>
            <a:r>
              <a:rPr lang="ru-RU" dirty="0" smtClean="0"/>
              <a:t>? Як ми </a:t>
            </a:r>
            <a:r>
              <a:rPr lang="ru-RU" dirty="0" err="1" smtClean="0"/>
              <a:t>зазначали</a:t>
            </a:r>
            <a:r>
              <a:rPr lang="ru-RU" dirty="0" smtClean="0"/>
              <a:t> </a:t>
            </a:r>
            <a:r>
              <a:rPr lang="ru-RU" dirty="0" err="1" smtClean="0"/>
              <a:t>раніше</a:t>
            </a:r>
            <a:r>
              <a:rPr lang="ru-RU" dirty="0" smtClean="0"/>
              <a:t>, </a:t>
            </a:r>
            <a:r>
              <a:rPr lang="ru-RU" dirty="0" err="1" smtClean="0"/>
              <a:t>ви</a:t>
            </a:r>
            <a:r>
              <a:rPr lang="ru-RU" dirty="0" smtClean="0"/>
              <a:t> не </a:t>
            </a:r>
            <a:r>
              <a:rPr lang="ru-RU" dirty="0" err="1" smtClean="0"/>
              <a:t>хочете</a:t>
            </a:r>
            <a:r>
              <a:rPr lang="ru-RU" dirty="0" smtClean="0"/>
              <a:t> </a:t>
            </a:r>
            <a:r>
              <a:rPr lang="ru-RU" dirty="0" err="1" smtClean="0"/>
              <a:t>торкатися</a:t>
            </a:r>
            <a:r>
              <a:rPr lang="ru-RU" dirty="0" smtClean="0"/>
              <a:t> </a:t>
            </a:r>
            <a:r>
              <a:rPr lang="ru-RU" dirty="0" err="1" smtClean="0"/>
              <a:t>випробувального</a:t>
            </a:r>
            <a:r>
              <a:rPr lang="ru-RU" dirty="0" smtClean="0"/>
              <a:t> набору до тих </a:t>
            </a:r>
            <a:r>
              <a:rPr lang="ru-RU" dirty="0" err="1" smtClean="0"/>
              <a:t>пір</a:t>
            </a:r>
            <a:r>
              <a:rPr lang="ru-RU" dirty="0" smtClean="0"/>
              <a:t>, </a:t>
            </a:r>
            <a:r>
              <a:rPr lang="ru-RU" dirty="0" err="1" smtClean="0"/>
              <a:t>поки</a:t>
            </a:r>
            <a:r>
              <a:rPr lang="ru-RU" dirty="0" smtClean="0"/>
              <a:t> не будете </a:t>
            </a:r>
            <a:r>
              <a:rPr lang="ru-RU" dirty="0" err="1" smtClean="0"/>
              <a:t>готові</a:t>
            </a:r>
            <a:r>
              <a:rPr lang="ru-RU" dirty="0" smtClean="0"/>
              <a:t> </a:t>
            </a:r>
            <a:r>
              <a:rPr lang="ru-RU" dirty="0" err="1" smtClean="0"/>
              <a:t>запустити</a:t>
            </a:r>
            <a:r>
              <a:rPr lang="ru-RU" dirty="0" smtClean="0"/>
              <a:t> модель, в </a:t>
            </a:r>
            <a:r>
              <a:rPr lang="ru-RU" dirty="0" err="1" smtClean="0"/>
              <a:t>якій</a:t>
            </a:r>
            <a:r>
              <a:rPr lang="ru-RU" dirty="0" smtClean="0"/>
              <a:t> </a:t>
            </a:r>
            <a:r>
              <a:rPr lang="ru-RU" dirty="0" err="1" smtClean="0"/>
              <a:t>впевнені</a:t>
            </a:r>
            <a:r>
              <a:rPr lang="ru-RU" dirty="0" smtClean="0"/>
              <a:t>, тому </a:t>
            </a:r>
            <a:r>
              <a:rPr lang="ru-RU" dirty="0" err="1" smtClean="0"/>
              <a:t>повинні</a:t>
            </a:r>
            <a:r>
              <a:rPr lang="ru-RU" dirty="0" smtClean="0"/>
              <a:t> </a:t>
            </a:r>
            <a:r>
              <a:rPr lang="ru-RU" dirty="0" err="1" smtClean="0"/>
              <a:t>застосовувати</a:t>
            </a:r>
            <a:r>
              <a:rPr lang="ru-RU" dirty="0" smtClean="0"/>
              <a:t> </a:t>
            </a:r>
            <a:r>
              <a:rPr lang="ru-RU" dirty="0" err="1" smtClean="0"/>
              <a:t>частину</a:t>
            </a:r>
            <a:r>
              <a:rPr lang="ru-RU" dirty="0" smtClean="0"/>
              <a:t> </a:t>
            </a:r>
            <a:r>
              <a:rPr lang="ru-RU" dirty="0" err="1" smtClean="0"/>
              <a:t>навчального</a:t>
            </a:r>
            <a:r>
              <a:rPr lang="ru-RU" dirty="0" smtClean="0"/>
              <a:t> набору для </a:t>
            </a:r>
            <a:r>
              <a:rPr lang="ru-RU" dirty="0" err="1" smtClean="0"/>
              <a:t>навчання</a:t>
            </a:r>
            <a:r>
              <a:rPr lang="ru-RU" dirty="0" smtClean="0"/>
              <a:t> та </a:t>
            </a:r>
            <a:r>
              <a:rPr lang="ru-RU" dirty="0" err="1" smtClean="0"/>
              <a:t>частину</a:t>
            </a:r>
            <a:r>
              <a:rPr lang="ru-RU" dirty="0" smtClean="0"/>
              <a:t> для </a:t>
            </a:r>
            <a:r>
              <a:rPr lang="ru-RU" dirty="0" err="1" smtClean="0"/>
              <a:t>перевірки</a:t>
            </a:r>
            <a:r>
              <a:rPr lang="ru-RU" dirty="0" smtClean="0"/>
              <a:t> </a:t>
            </a:r>
            <a:r>
              <a:rPr lang="ru-RU" dirty="0" err="1" smtClean="0"/>
              <a:t>моделі</a:t>
            </a:r>
            <a:r>
              <a:rPr lang="ru-RU" dirty="0" smtClean="0"/>
              <a:t>.</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32</a:t>
            </a:fld>
            <a:endParaRPr lang="ru-RU"/>
          </a:p>
        </p:txBody>
      </p:sp>
    </p:spTree>
    <p:extLst>
      <p:ext uri="{BB962C8B-B14F-4D97-AF65-F5344CB8AC3E}">
        <p14:creationId xmlns:p14="http://schemas.microsoft.com/office/powerpoint/2010/main" val="1711328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оцінка</a:t>
            </a:r>
            <a:r>
              <a:rPr lang="ru-RU" dirty="0" smtClean="0"/>
              <a:t> з </a:t>
            </a:r>
            <a:r>
              <a:rPr lang="ru-RU" dirty="0" err="1" smtClean="0"/>
              <a:t>використанням</a:t>
            </a:r>
            <a:r>
              <a:rPr lang="ru-RU" dirty="0" smtClean="0"/>
              <a:t> </a:t>
            </a:r>
            <a:r>
              <a:rPr lang="ru-RU" dirty="0" err="1" smtClean="0"/>
              <a:t>перехресної</a:t>
            </a:r>
            <a:r>
              <a:rPr lang="ru-RU" dirty="0" smtClean="0"/>
              <a:t> </a:t>
            </a:r>
            <a:r>
              <a:rPr lang="ru-RU" dirty="0" err="1" smtClean="0"/>
              <a:t>перевірки</a:t>
            </a:r>
            <a:endParaRPr lang="ru-RU" dirty="0" smtClean="0"/>
          </a:p>
          <a:p>
            <a:r>
              <a:rPr lang="uk-UA" dirty="0" smtClean="0"/>
              <a:t>Один із способів оцінки моделей з деревами прийняття рішень може передбачати застосування функції </a:t>
            </a:r>
            <a:r>
              <a:rPr lang="en-CA" dirty="0" err="1" smtClean="0"/>
              <a:t>train_test_split</a:t>
            </a:r>
            <a:r>
              <a:rPr lang="en-CA" dirty="0" smtClean="0"/>
              <a:t> () </a:t>
            </a:r>
            <a:r>
              <a:rPr lang="uk-UA" dirty="0" smtClean="0"/>
              <a:t>для поділу навчального набору на менший навчальний набір і перевірочний набір з подальшим навчанням моделей на меншому навчальному наборі та їх оцінкою на перевірочному наборі.</a:t>
            </a:r>
          </a:p>
          <a:p>
            <a:r>
              <a:rPr lang="en-US" dirty="0" smtClean="0"/>
              <a:t>One way to evaluate decision tree models would be to use the </a:t>
            </a:r>
            <a:r>
              <a:rPr lang="en-US" dirty="0" err="1" smtClean="0"/>
              <a:t>train_test_split</a:t>
            </a:r>
            <a:r>
              <a:rPr lang="en-US" dirty="0" smtClean="0"/>
              <a:t>() function to split the training set into a smaller training set and a validation set, then train the models on the smaller training set and evaluate them on the validation set.</a:t>
            </a:r>
            <a:endParaRPr lang="uk-UA" dirty="0" smtClean="0"/>
          </a:p>
          <a:p>
            <a:r>
              <a:rPr lang="uk-UA" dirty="0" smtClean="0"/>
              <a:t>Чудовою альтернативою є використання засобу перехресної перевірки </a:t>
            </a:r>
            <a:r>
              <a:rPr lang="en-CA" dirty="0" err="1" smtClean="0"/>
              <a:t>Scikit</a:t>
            </a:r>
            <a:r>
              <a:rPr lang="en-CA" dirty="0" smtClean="0"/>
              <a:t>-Learn. </a:t>
            </a:r>
            <a:r>
              <a:rPr lang="uk-UA" dirty="0" smtClean="0"/>
              <a:t>Наведений нижче код виконує перехресну перевірку (з контролем) по До блоків (</a:t>
            </a:r>
            <a:r>
              <a:rPr lang="en-CA" dirty="0" smtClean="0"/>
              <a:t>K-fold cross-validation). </a:t>
            </a:r>
            <a:r>
              <a:rPr lang="uk-UA" dirty="0" smtClean="0"/>
              <a:t>Він довільно розбиває навчальний набір на 10 несхожих </a:t>
            </a:r>
            <a:r>
              <a:rPr lang="uk-UA" dirty="0" err="1" smtClean="0"/>
              <a:t>піднаборів</a:t>
            </a:r>
            <a:r>
              <a:rPr lang="uk-UA" dirty="0" smtClean="0"/>
              <a:t>, званих блоками (</a:t>
            </a:r>
            <a:r>
              <a:rPr lang="en-CA" dirty="0" smtClean="0"/>
              <a:t>fold ), </a:t>
            </a:r>
            <a:r>
              <a:rPr lang="uk-UA" dirty="0" smtClean="0"/>
              <a:t>потім навчає їх і оцінює модель з деревом прийняття рішень 10 разів, щоразу вибираючи для оцінки інший блок і проводячи навчання на 9 блоках, що залишилися. Результатом буде масив, що містить 10 сум оцінок:</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33</a:t>
            </a:fld>
            <a:endParaRPr lang="ru-RU"/>
          </a:p>
        </p:txBody>
      </p:sp>
    </p:spTree>
    <p:extLst>
      <p:ext uri="{BB962C8B-B14F-4D97-AF65-F5344CB8AC3E}">
        <p14:creationId xmlns:p14="http://schemas.microsoft.com/office/powerpoint/2010/main" val="2435425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Random forests work by training many decision trees on arbitrary subsets of features and averaging their predictions. Building a model on top of many other models is called ensemble learning and is often a great way to push machine learning algorithms even further.</a:t>
            </a:r>
            <a:r>
              <a:rPr lang="ru-RU" dirty="0" smtClean="0"/>
              <a:t> </a:t>
            </a:r>
          </a:p>
          <a:p>
            <a:r>
              <a:rPr lang="uk-UA" dirty="0" smtClean="0"/>
              <a:t>Випадкові ліси (</a:t>
            </a:r>
            <a:r>
              <a:rPr lang="en-CA" dirty="0" smtClean="0"/>
              <a:t>random forest) </a:t>
            </a:r>
            <a:r>
              <a:rPr lang="uk-UA" dirty="0" smtClean="0"/>
              <a:t>працюють шляхом навчання численних дерев ухвалення рішень на довільних </a:t>
            </a:r>
            <a:r>
              <a:rPr lang="uk-UA" dirty="0" err="1" smtClean="0"/>
              <a:t>піднаборах</a:t>
            </a:r>
            <a:r>
              <a:rPr lang="uk-UA" dirty="0" smtClean="0"/>
              <a:t> ознак і усереднюють їх прогнози. Побудова моделі поверх безлічі інших моделей називається ансамблевим навчанням (</a:t>
            </a:r>
            <a:r>
              <a:rPr lang="en-US" dirty="0" smtClean="0"/>
              <a:t>ensemble</a:t>
            </a:r>
            <a:r>
              <a:rPr lang="en-US" baseline="0" dirty="0" smtClean="0"/>
              <a:t> </a:t>
            </a:r>
            <a:r>
              <a:rPr lang="en-CA" dirty="0" smtClean="0"/>
              <a:t>learning) </a:t>
            </a:r>
            <a:r>
              <a:rPr lang="uk-UA" dirty="0" smtClean="0"/>
              <a:t>і часто є чудовим способом ще більшого просування алгоритмів МО.</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34</a:t>
            </a:fld>
            <a:endParaRPr lang="ru-RU"/>
          </a:p>
        </p:txBody>
      </p:sp>
    </p:spTree>
    <p:extLst>
      <p:ext uri="{BB962C8B-B14F-4D97-AF65-F5344CB8AC3E}">
        <p14:creationId xmlns:p14="http://schemas.microsoft.com/office/powerpoint/2010/main" val="843668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36</a:t>
            </a:fld>
            <a:endParaRPr lang="ru-RU"/>
          </a:p>
        </p:txBody>
      </p:sp>
    </p:spTree>
    <p:extLst>
      <p:ext uri="{BB962C8B-B14F-4D97-AF65-F5344CB8AC3E}">
        <p14:creationId xmlns:p14="http://schemas.microsoft.com/office/powerpoint/2010/main" val="1277460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err="1" smtClean="0"/>
              <a:t>Гратчастий</a:t>
            </a:r>
            <a:r>
              <a:rPr lang="uk-UA" dirty="0" smtClean="0"/>
              <a:t> пошук</a:t>
            </a:r>
            <a:r>
              <a:rPr lang="en-US" dirty="0" smtClean="0"/>
              <a:t> </a:t>
            </a:r>
          </a:p>
          <a:p>
            <a:r>
              <a:rPr lang="uk-UA" dirty="0" smtClean="0"/>
              <a:t>Клас </a:t>
            </a:r>
            <a:r>
              <a:rPr lang="en-CA" dirty="0" err="1" smtClean="0"/>
              <a:t>GridSearchCV</a:t>
            </a:r>
            <a:r>
              <a:rPr lang="en-CA" dirty="0" smtClean="0"/>
              <a:t> </a:t>
            </a:r>
            <a:r>
              <a:rPr lang="uk-UA" dirty="0" smtClean="0"/>
              <a:t>з </a:t>
            </a:r>
            <a:r>
              <a:rPr lang="en-CA" dirty="0" err="1" smtClean="0"/>
              <a:t>Scikit</a:t>
            </a:r>
            <a:r>
              <a:rPr lang="en-CA" dirty="0" smtClean="0"/>
              <a:t>-Learn</a:t>
            </a:r>
            <a:r>
              <a:rPr lang="ru-RU" baseline="0" dirty="0" smtClean="0"/>
              <a:t> </a:t>
            </a:r>
            <a:r>
              <a:rPr lang="uk-UA" dirty="0" smtClean="0"/>
              <a:t>виконує ґратчастий пошук (</a:t>
            </a:r>
            <a:r>
              <a:rPr lang="en-CA" dirty="0" smtClean="0"/>
              <a:t>grid search). </a:t>
            </a:r>
            <a:r>
              <a:rPr lang="uk-UA" dirty="0" smtClean="0"/>
              <a:t>Вам потрібно лише повідомити, з якими параметрами ви хочете п</a:t>
            </a:r>
            <a:r>
              <a:rPr lang="ru-RU" dirty="0" smtClean="0"/>
              <a:t>р</a:t>
            </a:r>
            <a:r>
              <a:rPr lang="uk-UA" dirty="0" smtClean="0"/>
              <a:t>експериментувати, і які значення випробувати, а </a:t>
            </a:r>
            <a:r>
              <a:rPr lang="en-CA" dirty="0" err="1" smtClean="0"/>
              <a:t>GridSearchCV</a:t>
            </a:r>
            <a:r>
              <a:rPr lang="en-CA" dirty="0" smtClean="0"/>
              <a:t> </a:t>
            </a:r>
            <a:r>
              <a:rPr lang="uk-UA" dirty="0" smtClean="0"/>
              <a:t>оцінить усі можливі комбінації значень </a:t>
            </a:r>
            <a:r>
              <a:rPr lang="uk-UA" dirty="0" err="1" smtClean="0"/>
              <a:t>гіперпараметрів</a:t>
            </a:r>
            <a:r>
              <a:rPr lang="uk-UA" dirty="0" smtClean="0"/>
              <a:t>, застосовуючи перехресну перевірку. </a:t>
            </a:r>
          </a:p>
          <a:p>
            <a:r>
              <a:rPr lang="uk-UA" dirty="0" smtClean="0"/>
              <a:t>У прикладі ми отримуємо краще рішення, встановлюючи </a:t>
            </a:r>
            <a:r>
              <a:rPr lang="uk-UA" dirty="0" err="1" smtClean="0"/>
              <a:t>гіперпараметр</a:t>
            </a:r>
            <a:r>
              <a:rPr lang="uk-UA" dirty="0" smtClean="0"/>
              <a:t> </a:t>
            </a:r>
            <a:r>
              <a:rPr lang="en-CA" dirty="0" err="1" smtClean="0"/>
              <a:t>max_features</a:t>
            </a:r>
            <a:r>
              <a:rPr lang="en-CA" dirty="0" smtClean="0"/>
              <a:t> </a:t>
            </a:r>
            <a:r>
              <a:rPr lang="uk-UA" dirty="0" smtClean="0"/>
              <a:t>в 8 , а </a:t>
            </a:r>
            <a:r>
              <a:rPr lang="uk-UA" dirty="0" err="1" smtClean="0"/>
              <a:t>гіперпараметр</a:t>
            </a:r>
            <a:r>
              <a:rPr lang="uk-UA" dirty="0" smtClean="0"/>
              <a:t> </a:t>
            </a:r>
            <a:r>
              <a:rPr lang="en-CA" dirty="0" err="1" smtClean="0"/>
              <a:t>n_estimators</a:t>
            </a:r>
            <a:r>
              <a:rPr lang="en-CA" dirty="0" smtClean="0"/>
              <a:t> - </a:t>
            </a:r>
            <a:r>
              <a:rPr lang="uk-UA" dirty="0" smtClean="0"/>
              <a:t>в 30.Сума оцінки </a:t>
            </a:r>
            <a:r>
              <a:rPr lang="en-CA" dirty="0" smtClean="0"/>
              <a:t>R</a:t>
            </a:r>
            <a:r>
              <a:rPr lang="uk-UA" dirty="0" smtClean="0"/>
              <a:t>М</a:t>
            </a:r>
            <a:r>
              <a:rPr lang="en-CA" dirty="0" smtClean="0"/>
              <a:t>SE </a:t>
            </a:r>
            <a:r>
              <a:rPr lang="uk-UA" dirty="0" smtClean="0"/>
              <a:t>для такої комбінації становить 49694, що трохи краще, ніж сума оцінки, отримана раніше з використанням стандартних значень </a:t>
            </a:r>
            <a:r>
              <a:rPr lang="uk-UA" dirty="0" err="1" smtClean="0"/>
              <a:t>гіперпараметрів</a:t>
            </a:r>
            <a:r>
              <a:rPr lang="uk-UA" dirty="0" smtClean="0"/>
              <a:t> (52564).</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37</a:t>
            </a:fld>
            <a:endParaRPr lang="ru-RU"/>
          </a:p>
        </p:txBody>
      </p:sp>
    </p:spTree>
    <p:extLst>
      <p:ext uri="{BB962C8B-B14F-4D97-AF65-F5344CB8AC3E}">
        <p14:creationId xmlns:p14="http://schemas.microsoft.com/office/powerpoint/2010/main" val="2956591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grid search approach is fine when you are exploring a relatively small number of combinations, as in the previous example, but if the </a:t>
            </a:r>
            <a:r>
              <a:rPr lang="en-US" dirty="0" err="1" smtClean="0"/>
              <a:t>hyperparameter</a:t>
            </a:r>
            <a:r>
              <a:rPr lang="en-US" dirty="0" smtClean="0"/>
              <a:t> search space is large, it is often preferable to use randomized search , which is implemented by the </a:t>
            </a:r>
            <a:r>
              <a:rPr lang="en-US" dirty="0" err="1" smtClean="0"/>
              <a:t>Randomi</a:t>
            </a:r>
            <a:r>
              <a:rPr lang="en-US" dirty="0" smtClean="0"/>
              <a:t> </a:t>
            </a:r>
            <a:r>
              <a:rPr lang="en-US" dirty="0" err="1" smtClean="0"/>
              <a:t>zedSearchCV</a:t>
            </a:r>
            <a:r>
              <a:rPr lang="en-US" dirty="0" smtClean="0"/>
              <a:t> class. This class can be used similarly to the </a:t>
            </a:r>
            <a:r>
              <a:rPr lang="en-US" dirty="0" err="1" smtClean="0"/>
              <a:t>GridSearchCV</a:t>
            </a:r>
            <a:r>
              <a:rPr lang="en-US" dirty="0" smtClean="0"/>
              <a:t> class, but instead of trying all possible combinations, it evaluates a given number of random combinations, choosing a random value for each </a:t>
            </a:r>
            <a:r>
              <a:rPr lang="en-US" dirty="0" err="1" smtClean="0"/>
              <a:t>hyperparameter</a:t>
            </a:r>
            <a:r>
              <a:rPr lang="en-US" dirty="0" smtClean="0"/>
              <a:t> at any iteration.</a:t>
            </a:r>
            <a:endParaRPr lang="ru-RU" dirty="0" smtClean="0"/>
          </a:p>
          <a:p>
            <a:r>
              <a:rPr lang="uk-UA" dirty="0" smtClean="0"/>
              <a:t>Підхід з ґратчастим пошуком хороший, коли ви досліджуєте відносно невелику кількість комбінацій, як у попередньому прикладі, але якщо простір пошуку </a:t>
            </a:r>
            <a:r>
              <a:rPr lang="uk-UA" dirty="0" err="1" smtClean="0"/>
              <a:t>гіперпараметра</a:t>
            </a:r>
            <a:r>
              <a:rPr lang="uk-UA" dirty="0" smtClean="0"/>
              <a:t> є великим, то часто краще застосовувати </a:t>
            </a:r>
            <a:r>
              <a:rPr lang="uk-UA" dirty="0" err="1" smtClean="0"/>
              <a:t>рандомізований</a:t>
            </a:r>
            <a:r>
              <a:rPr lang="uk-UA" dirty="0" smtClean="0"/>
              <a:t> пошук (</a:t>
            </a:r>
            <a:r>
              <a:rPr lang="en-CA" dirty="0" smtClean="0"/>
              <a:t>randomized search), </a:t>
            </a:r>
            <a:r>
              <a:rPr lang="uk-UA" dirty="0" smtClean="0"/>
              <a:t>який реалізований класом </a:t>
            </a:r>
            <a:r>
              <a:rPr lang="en-CA" dirty="0" err="1" smtClean="0"/>
              <a:t>Randomi</a:t>
            </a:r>
            <a:r>
              <a:rPr lang="en-CA" dirty="0" smtClean="0"/>
              <a:t> </a:t>
            </a:r>
            <a:r>
              <a:rPr lang="en-CA" dirty="0" err="1" smtClean="0"/>
              <a:t>zedSearchCV</a:t>
            </a:r>
            <a:r>
              <a:rPr lang="en-CA" dirty="0" smtClean="0"/>
              <a:t>. </a:t>
            </a:r>
            <a:r>
              <a:rPr lang="uk-UA" dirty="0" smtClean="0"/>
              <a:t>Цей клас може використовуватися аналогічно до класу </a:t>
            </a:r>
            <a:r>
              <a:rPr lang="en-CA" dirty="0" err="1" smtClean="0"/>
              <a:t>GridSearchCV</a:t>
            </a:r>
            <a:r>
              <a:rPr lang="en-CA" dirty="0" smtClean="0"/>
              <a:t>, </a:t>
            </a:r>
            <a:r>
              <a:rPr lang="uk-UA" dirty="0" smtClean="0"/>
              <a:t>але замість випробування всіх можливих комбінацій він оцінює задану кількість випадкових комбінацій, вибираючи випадкове значення для кожного </a:t>
            </a:r>
            <a:r>
              <a:rPr lang="uk-UA" dirty="0" err="1" smtClean="0"/>
              <a:t>гіперпараметра</a:t>
            </a:r>
            <a:r>
              <a:rPr lang="uk-UA" dirty="0" smtClean="0"/>
              <a:t> на будь-якій ітерації.</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38</a:t>
            </a:fld>
            <a:endParaRPr lang="ru-RU"/>
          </a:p>
        </p:txBody>
      </p:sp>
    </p:spTree>
    <p:extLst>
      <p:ext uri="{BB962C8B-B14F-4D97-AF65-F5344CB8AC3E}">
        <p14:creationId xmlns:p14="http://schemas.microsoft.com/office/powerpoint/2010/main" val="291382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calculation of the square root of the sum of squares (RMSE) corresponds to the </a:t>
            </a:r>
            <a:r>
              <a:rPr lang="en-US" dirty="0" err="1" smtClean="0"/>
              <a:t>euclidean</a:t>
            </a:r>
            <a:r>
              <a:rPr lang="en-US" dirty="0" smtClean="0"/>
              <a:t> norm.</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8</a:t>
            </a:fld>
            <a:endParaRPr lang="ru-RU"/>
          </a:p>
        </p:txBody>
      </p:sp>
    </p:spTree>
    <p:extLst>
      <p:ext uri="{BB962C8B-B14F-4D97-AF65-F5344CB8AC3E}">
        <p14:creationId xmlns:p14="http://schemas.microsoft.com/office/powerpoint/2010/main" val="2939442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With this information, you might want to try to discard some less useful features (for example, the only really important category seems to be </a:t>
            </a:r>
            <a:r>
              <a:rPr lang="en-US" dirty="0" err="1" smtClean="0"/>
              <a:t>ocean_proximity</a:t>
            </a:r>
            <a:r>
              <a:rPr lang="en-US" dirty="0" smtClean="0"/>
              <a:t>, so you might want to try discarding the rest).</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39</a:t>
            </a:fld>
            <a:endParaRPr lang="ru-RU"/>
          </a:p>
        </p:txBody>
      </p:sp>
    </p:spTree>
    <p:extLst>
      <p:ext uri="{BB962C8B-B14F-4D97-AF65-F5344CB8AC3E}">
        <p14:creationId xmlns:p14="http://schemas.microsoft.com/office/powerpoint/2010/main" val="1087362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sum of absolute values ​​(MAE) calculation corresponds to the l 1 norm. It is sometimes called the Manhattan norm because it measures the distance between two points in a city if you could only move along rectangular city blocks. </a:t>
            </a:r>
          </a:p>
          <a:p>
            <a:r>
              <a:rPr lang="en-US" dirty="0" smtClean="0"/>
              <a:t>The higher the index of a norm, the more it concentrates on large values ​​and neglects small values. This is why the RMSE error is more sensitive to outliers than the MAE error. But when outliers are exponentially rare (as in a bell curve), the RMSE error works very well and is usually preferable.</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9</a:t>
            </a:fld>
            <a:endParaRPr lang="ru-RU"/>
          </a:p>
        </p:txBody>
      </p:sp>
    </p:spTree>
    <p:extLst>
      <p:ext uri="{BB962C8B-B14F-4D97-AF65-F5344CB8AC3E}">
        <p14:creationId xmlns:p14="http://schemas.microsoft.com/office/powerpoint/2010/main" val="237682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12</a:t>
            </a:fld>
            <a:endParaRPr lang="ru-RU"/>
          </a:p>
        </p:txBody>
      </p:sp>
    </p:spTree>
    <p:extLst>
      <p:ext uri="{BB962C8B-B14F-4D97-AF65-F5344CB8AC3E}">
        <p14:creationId xmlns:p14="http://schemas.microsoft.com/office/powerpoint/2010/main" val="16329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err="1" smtClean="0"/>
              <a:t>Використали</a:t>
            </a:r>
            <a:r>
              <a:rPr lang="ru-RU" dirty="0" smtClean="0"/>
              <a:t> два метод</a:t>
            </a:r>
            <a:r>
              <a:rPr lang="en-US" dirty="0" smtClean="0"/>
              <a:t>  </a:t>
            </a:r>
            <a:r>
              <a:rPr lang="ru-RU" dirty="0" smtClean="0"/>
              <a:t>и </a:t>
            </a:r>
            <a:r>
              <a:rPr lang="ru-RU" dirty="0" err="1" smtClean="0"/>
              <a:t>створення</a:t>
            </a:r>
            <a:r>
              <a:rPr lang="ru-RU" dirty="0" smtClean="0"/>
              <a:t> набор</a:t>
            </a:r>
            <a:r>
              <a:rPr lang="uk-UA" dirty="0" err="1" smtClean="0"/>
              <a:t>ів</a:t>
            </a:r>
            <a:r>
              <a:rPr lang="uk-UA" dirty="0" smtClean="0"/>
              <a:t>, які дають однаковий результат.</a:t>
            </a:r>
            <a:endParaRPr lang="en-US" dirty="0" smtClean="0"/>
          </a:p>
          <a:p>
            <a:endParaRPr lang="en-US" dirty="0" smtClean="0"/>
          </a:p>
          <a:p>
            <a:r>
              <a:rPr lang="en-US" sz="1200" b="0" i="0" kern="1200" dirty="0" err="1" smtClean="0">
                <a:solidFill>
                  <a:schemeClr val="tx1"/>
                </a:solidFill>
                <a:effectLst/>
                <a:latin typeface="+mn-lt"/>
                <a:ea typeface="+mn-ea"/>
                <a:cs typeface="+mn-cs"/>
              </a:rPr>
              <a:t>Numpy's</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random.shuffle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method modifies a sequence in-place by shuffling its contents. This function only shuffles the array along the first axis of a multi-dimensional array. The order of sub-arrays is changed but their contents remain the same.</a:t>
            </a:r>
          </a:p>
          <a:p>
            <a:r>
              <a:rPr lang="en-US" sz="1200" b="0" i="0" kern="1200" dirty="0" err="1" smtClean="0">
                <a:solidFill>
                  <a:schemeClr val="tx1"/>
                </a:solidFill>
                <a:effectLst/>
                <a:latin typeface="+mn-lt"/>
                <a:ea typeface="+mn-ea"/>
                <a:cs typeface="+mn-cs"/>
              </a:rPr>
              <a:t>Numpy's</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random.permute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randomly permute a sequence, or return a permuted range. If x is a multi-dimensional array, it is only shuffled along its first index.</a:t>
            </a:r>
          </a:p>
          <a:p>
            <a:r>
              <a:rPr lang="en-US" sz="1200" b="0" i="0" kern="1200" dirty="0" smtClean="0">
                <a:solidFill>
                  <a:schemeClr val="tx1"/>
                </a:solidFill>
                <a:effectLst/>
                <a:latin typeface="+mn-lt"/>
                <a:ea typeface="+mn-ea"/>
                <a:cs typeface="+mn-cs"/>
              </a:rPr>
              <a:t>Basically, </a:t>
            </a:r>
            <a:r>
              <a:rPr lang="en-US" sz="1200" b="1" i="0" kern="1200" dirty="0" err="1" smtClean="0">
                <a:solidFill>
                  <a:schemeClr val="tx1"/>
                </a:solidFill>
                <a:effectLst/>
                <a:latin typeface="+mn-lt"/>
                <a:ea typeface="+mn-ea"/>
                <a:cs typeface="+mn-cs"/>
              </a:rPr>
              <a:t>np.random.permutation</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has two differences from </a:t>
            </a:r>
            <a:r>
              <a:rPr lang="en-US" sz="1200" b="1" i="0" kern="1200" dirty="0" err="1" smtClean="0">
                <a:solidFill>
                  <a:schemeClr val="tx1"/>
                </a:solidFill>
                <a:effectLst/>
                <a:latin typeface="+mn-lt"/>
                <a:ea typeface="+mn-ea"/>
                <a:cs typeface="+mn-cs"/>
              </a:rPr>
              <a:t>np.random.shuffle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If passed an array, it will return a shuffled copy of the array;</a:t>
            </a:r>
            <a:br>
              <a:rPr lang="en-US" sz="1200" b="0" i="0" kern="1200" dirty="0" smtClean="0">
                <a:solidFill>
                  <a:schemeClr val="tx1"/>
                </a:solidFill>
                <a:effectLst/>
                <a:latin typeface="+mn-lt"/>
                <a:ea typeface="+mn-ea"/>
                <a:cs typeface="+mn-cs"/>
              </a:rPr>
            </a:br>
            <a:r>
              <a:rPr lang="en-US" sz="1200" b="1" i="0" kern="1200" dirty="0" err="1" smtClean="0">
                <a:solidFill>
                  <a:schemeClr val="tx1"/>
                </a:solidFill>
                <a:effectLst/>
                <a:latin typeface="+mn-lt"/>
                <a:ea typeface="+mn-ea"/>
                <a:cs typeface="+mn-cs"/>
              </a:rPr>
              <a:t>np.random.shuffle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shuffles the array in place</a:t>
            </a:r>
          </a:p>
          <a:p>
            <a:r>
              <a:rPr lang="en-US" sz="1200" b="0" i="0" kern="1200" dirty="0" smtClean="0">
                <a:solidFill>
                  <a:schemeClr val="tx1"/>
                </a:solidFill>
                <a:effectLst/>
                <a:latin typeface="+mn-lt"/>
                <a:ea typeface="+mn-ea"/>
                <a:cs typeface="+mn-cs"/>
              </a:rPr>
              <a:t>if passed an integer, it will return a shuffled range i.e. </a:t>
            </a:r>
            <a:r>
              <a:rPr lang="en-US" sz="1200" b="1" i="0" kern="1200" dirty="0" err="1" smtClean="0">
                <a:solidFill>
                  <a:schemeClr val="tx1"/>
                </a:solidFill>
                <a:effectLst/>
                <a:latin typeface="+mn-lt"/>
                <a:ea typeface="+mn-ea"/>
                <a:cs typeface="+mn-cs"/>
              </a:rPr>
              <a:t>np.random.shuffle</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np.arange</a:t>
            </a:r>
            <a:r>
              <a:rPr lang="en-US" sz="1200" b="1" i="0" kern="1200" dirty="0" smtClean="0">
                <a:solidFill>
                  <a:schemeClr val="tx1"/>
                </a:solidFill>
                <a:effectLst/>
                <a:latin typeface="+mn-lt"/>
                <a:ea typeface="+mn-ea"/>
                <a:cs typeface="+mn-cs"/>
              </a:rPr>
              <a:t>(n))</a:t>
            </a:r>
            <a:endParaRPr lang="en-US" sz="1200" b="0" i="0" kern="1200" dirty="0" smtClean="0">
              <a:solidFill>
                <a:schemeClr val="tx1"/>
              </a:solidFill>
              <a:effectLst/>
              <a:latin typeface="+mn-lt"/>
              <a:ea typeface="+mn-ea"/>
              <a:cs typeface="+mn-cs"/>
            </a:endParaRPr>
          </a:p>
          <a:p>
            <a:endParaRPr lang="en-US" dirty="0" smtClean="0"/>
          </a:p>
          <a:p>
            <a:r>
              <a:rPr lang="en-US" sz="1200" b="0" i="0" kern="1200" dirty="0" smtClean="0">
                <a:solidFill>
                  <a:schemeClr val="tx1"/>
                </a:solidFill>
                <a:effectLst/>
                <a:latin typeface="+mn-lt"/>
                <a:ea typeface="+mn-ea"/>
                <a:cs typeface="+mn-cs"/>
              </a:rPr>
              <a:t>In the Python Pandas library, </a:t>
            </a:r>
            <a:r>
              <a:rPr lang="en-US" dirty="0" smtClean="0">
                <a:effectLst/>
              </a:rPr>
              <a:t>.</a:t>
            </a:r>
            <a:r>
              <a:rPr lang="en-US" dirty="0" err="1" smtClean="0">
                <a:effectLst/>
              </a:rPr>
              <a:t>iloc</a:t>
            </a:r>
            <a:r>
              <a:rPr lang="en-US" dirty="0" smtClean="0">
                <a:effectLst/>
              </a:rPr>
              <a:t>[]</a:t>
            </a:r>
            <a:r>
              <a:rPr lang="en-US" sz="1200" b="0" i="0" kern="1200" dirty="0" smtClean="0">
                <a:solidFill>
                  <a:schemeClr val="tx1"/>
                </a:solidFill>
                <a:effectLst/>
                <a:latin typeface="+mn-lt"/>
                <a:ea typeface="+mn-ea"/>
                <a:cs typeface="+mn-cs"/>
              </a:rPr>
              <a:t> is an indexer used for integer-location-based indexing of data in a </a:t>
            </a:r>
            <a:r>
              <a:rPr lang="en-US" sz="1200" b="0" i="0" u="sng" kern="1200" dirty="0" err="1" smtClean="0">
                <a:solidFill>
                  <a:schemeClr val="tx1"/>
                </a:solidFill>
                <a:effectLst/>
                <a:latin typeface="+mn-lt"/>
                <a:ea typeface="+mn-ea"/>
                <a:cs typeface="+mn-cs"/>
                <a:hlinkClick r:id="rId3"/>
              </a:rPr>
              <a:t>DataFrame</a:t>
            </a:r>
            <a:r>
              <a:rPr lang="en-US" sz="1200" b="0" i="0" kern="1200" dirty="0" smtClean="0">
                <a:solidFill>
                  <a:schemeClr val="tx1"/>
                </a:solidFill>
                <a:effectLst/>
                <a:latin typeface="+mn-lt"/>
                <a:ea typeface="+mn-ea"/>
                <a:cs typeface="+mn-cs"/>
              </a:rPr>
              <a:t>. It allows users to select specific rows and columns by providing integer indices, making it a valuable tool for data manipulation and extraction based on numerical positions within the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This indexer is particularly useful when you want to access or manipulate data using integer-based positional indexing rather than labels.</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14</a:t>
            </a:fld>
            <a:endParaRPr lang="ru-RU"/>
          </a:p>
        </p:txBody>
      </p:sp>
    </p:spTree>
    <p:extLst>
      <p:ext uri="{BB962C8B-B14F-4D97-AF65-F5344CB8AC3E}">
        <p14:creationId xmlns:p14="http://schemas.microsoft.com/office/powerpoint/2010/main" val="2355612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Выясним, работает ли код ожидаемым образом. Вы можете начать с просмотра пропорций категорий дохода в полном наборе данных </a:t>
            </a:r>
            <a:r>
              <a:rPr lang="ru-RU" dirty="0" err="1" smtClean="0"/>
              <a:t>housing</a:t>
            </a:r>
            <a:r>
              <a:rPr lang="ru-RU" dirty="0" smtClean="0"/>
              <a:t>.</a:t>
            </a:r>
          </a:p>
          <a:p>
            <a:r>
              <a:rPr lang="ru-RU" dirty="0" smtClean="0"/>
              <a:t>С помощью похожего кода вы можете измерить пропорции категорий дохода в испытательном наборе. На рис. 2 .1О сравниваются пропорции категорий дохода в полном наборе данных, в испытательном наборе, который сгенери­рован посредством стратифицированной выборки, и в испытательном наборе, полученном с применением чисто случайной выборки. Здесь видно, что испытательный набор, который сгенерирован с использованием стратифицирован­ной выборки, имеет пропорции категорий дохода, почти идентичные таким пропорциям в полном наборе данных, тогда как испытательный набор, полученный чисто случайной выборкой, оказывается довольно скошенным. </a:t>
            </a:r>
          </a:p>
          <a:p>
            <a:endParaRPr lang="ru-RU" dirty="0" smtClean="0"/>
          </a:p>
          <a:p>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17</a:t>
            </a:fld>
            <a:endParaRPr lang="ru-RU"/>
          </a:p>
        </p:txBody>
      </p:sp>
    </p:spTree>
    <p:extLst>
      <p:ext uri="{BB962C8B-B14F-4D97-AF65-F5344CB8AC3E}">
        <p14:creationId xmlns:p14="http://schemas.microsoft.com/office/powerpoint/2010/main" val="1546964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shape is quite reminiscent of California, but it is difficult to discern any particular pattern. Setting the alpha parameter to 0.1 makes it much easier to detect places where there is a high density of data points.</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19</a:t>
            </a:fld>
            <a:endParaRPr lang="ru-RU"/>
          </a:p>
        </p:txBody>
      </p:sp>
    </p:spTree>
    <p:extLst>
      <p:ext uri="{BB962C8B-B14F-4D97-AF65-F5344CB8AC3E}">
        <p14:creationId xmlns:p14="http://schemas.microsoft.com/office/powerpoint/2010/main" val="89513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image suggests that house prices are highly dependent on location (e.g. proximity to the ocean) and population density, which you probably already know. It might be useful to use some sort of clustering algorithm to identify the main clusters, and add new features that measure proximity to cluster centers.</a:t>
            </a:r>
            <a:endParaRPr lang="uk-UA" dirty="0" smtClean="0"/>
          </a:p>
          <a:p>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20</a:t>
            </a:fld>
            <a:endParaRPr lang="ru-RU"/>
          </a:p>
        </p:txBody>
      </p:sp>
    </p:spTree>
    <p:extLst>
      <p:ext uri="{BB962C8B-B14F-4D97-AF65-F5344CB8AC3E}">
        <p14:creationId xmlns:p14="http://schemas.microsoft.com/office/powerpoint/2010/main" val="3782890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Since the data set is not too large, you can easily calculate the standard correlation coefficient, also called Pearson's r, between each pair of attributes using the </a:t>
            </a:r>
            <a:r>
              <a:rPr lang="en-US" dirty="0" err="1" smtClean="0"/>
              <a:t>corr</a:t>
            </a:r>
            <a:r>
              <a:rPr lang="en-US" dirty="0" smtClean="0"/>
              <a:t>() method.</a:t>
            </a:r>
            <a:endParaRPr lang="uk-UA" dirty="0"/>
          </a:p>
        </p:txBody>
      </p:sp>
      <p:sp>
        <p:nvSpPr>
          <p:cNvPr id="4" name="Номер слайда 3"/>
          <p:cNvSpPr>
            <a:spLocks noGrp="1"/>
          </p:cNvSpPr>
          <p:nvPr>
            <p:ph type="sldNum" sz="quarter" idx="10"/>
          </p:nvPr>
        </p:nvSpPr>
        <p:spPr/>
        <p:txBody>
          <a:bodyPr/>
          <a:lstStyle/>
          <a:p>
            <a:fld id="{E0E811DD-4AE0-41B9-A2A5-CF8F10B800E2}" type="slidenum">
              <a:rPr lang="ru-RU" smtClean="0"/>
              <a:t>21</a:t>
            </a:fld>
            <a:endParaRPr lang="ru-RU"/>
          </a:p>
        </p:txBody>
      </p:sp>
    </p:spTree>
    <p:extLst>
      <p:ext uri="{BB962C8B-B14F-4D97-AF65-F5344CB8AC3E}">
        <p14:creationId xmlns:p14="http://schemas.microsoft.com/office/powerpoint/2010/main" val="3745934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NULL"/><Relationship Id="rId18" Type="http://schemas.openxmlformats.org/officeDocument/2006/relationships/image" Target="../media/image13.png"/><Relationship Id="rId3" Type="http://schemas.openxmlformats.org/officeDocument/2006/relationships/image" Target="../media/image5.emf"/><Relationship Id="rId7" Type="http://schemas.openxmlformats.org/officeDocument/2006/relationships/image" Target="NULL"/><Relationship Id="rId12" Type="http://schemas.openxmlformats.org/officeDocument/2006/relationships/image" Target="../media/image10.png"/><Relationship Id="rId17" Type="http://schemas.openxmlformats.org/officeDocument/2006/relationships/image" Target="NULL"/><Relationship Id="rId2" Type="http://schemas.openxmlformats.org/officeDocument/2006/relationships/image" Target="../media/image4.emf"/><Relationship Id="rId16"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9.png"/><Relationship Id="rId19" Type="http://schemas.openxmlformats.org/officeDocument/2006/relationships/image" Target="NULL"/><Relationship Id="rId4" Type="http://schemas.openxmlformats.org/officeDocument/2006/relationships/image" Target="../media/image6.png"/><Relationship Id="rId9" Type="http://schemas.openxmlformats.org/officeDocument/2006/relationships/image" Target="NULL"/><Relationship Id="rId1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ru-RU" smtClean="0"/>
              <a:t>Образец заголовка</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DE2C4C0C-615B-4794-B07A-D550D8AF1E61}" type="datetimeFigureOut">
              <a:rPr lang="ru-RU" smtClean="0"/>
              <a:t>22.12.2024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339499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DE2C4C0C-615B-4794-B07A-D550D8AF1E61}" type="datetimeFigureOut">
              <a:rPr lang="ru-RU" smtClean="0"/>
              <a:t>22.12.2024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211921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DE2C4C0C-615B-4794-B07A-D550D8AF1E61}" type="datetimeFigureOut">
              <a:rPr lang="ru-RU" smtClean="0"/>
              <a:t>22.12.2024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369192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ru-RU" smtClean="0"/>
              <a:t>Образец заголовка</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DE2C4C0C-615B-4794-B07A-D550D8AF1E61}" type="datetimeFigureOut">
              <a:rPr lang="ru-RU" smtClean="0"/>
              <a:t>22.12.2024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02D6317-B33D-4172-BC72-B1D6655BCC7E}" type="slidenum">
              <a:rPr lang="ru-RU" smtClean="0"/>
              <a:t>‹#›</a:t>
            </a:fld>
            <a:endParaRPr lang="ru-RU"/>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74276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DE2C4C0C-615B-4794-B07A-D550D8AF1E61}" type="datetimeFigureOut">
              <a:rPr lang="ru-RU" smtClean="0"/>
              <a:t>22.12.2024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454446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DE2C4C0C-615B-4794-B07A-D550D8AF1E61}" type="datetimeFigureOut">
              <a:rPr lang="ru-RU" smtClean="0"/>
              <a:t>22.12.2024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3821984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ru-RU" smtClean="0"/>
              <a:t>Образец заголовка</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DE2C4C0C-615B-4794-B07A-D550D8AF1E61}" type="datetimeFigureOut">
              <a:rPr lang="ru-RU" smtClean="0"/>
              <a:t>22.12.2024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2420035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E2C4C0C-615B-4794-B07A-D550D8AF1E61}" type="datetimeFigureOut">
              <a:rPr lang="ru-RU" smtClean="0"/>
              <a:t>22.12.2024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1133614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ru-RU" smtClean="0"/>
              <a:t>Образец заголовка</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E2C4C0C-615B-4794-B07A-D550D8AF1E61}" type="datetimeFigureOut">
              <a:rPr lang="ru-RU" smtClean="0"/>
              <a:t>22.12.2024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1732795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Титульный слайд">
    <p:spTree>
      <p:nvGrpSpPr>
        <p:cNvPr id="1" name=""/>
        <p:cNvGrpSpPr/>
        <p:nvPr/>
      </p:nvGrpSpPr>
      <p:grpSpPr>
        <a:xfrm>
          <a:off x="0" y="0"/>
          <a:ext cx="0" cy="0"/>
          <a:chOff x="0" y="0"/>
          <a:chExt cx="0" cy="0"/>
        </a:xfrm>
      </p:grpSpPr>
      <p:grpSp>
        <p:nvGrpSpPr>
          <p:cNvPr id="108" name="Группа 107">
            <a:extLst>
              <a:ext uri="{FF2B5EF4-FFF2-40B4-BE49-F238E27FC236}">
                <a16:creationId xmlns:a16="http://schemas.microsoft.com/office/drawing/2014/main" id="{31445678-5922-0D9E-6854-34CDDF535B9A}"/>
              </a:ext>
              <a:ext uri="{C183D7F6-B498-43B3-948B-1728B52AA6E4}">
                <adec:decorative xmlns:adec="http://schemas.microsoft.com/office/drawing/2017/decorative" xmlns="" val="1"/>
              </a:ext>
            </a:extLst>
          </p:cNvPr>
          <p:cNvGrpSpPr/>
          <p:nvPr userDrawn="1"/>
        </p:nvGrpSpPr>
        <p:grpSpPr>
          <a:xfrm>
            <a:off x="6350" y="1460413"/>
            <a:ext cx="12185650" cy="5364163"/>
            <a:chOff x="6350" y="1460413"/>
            <a:chExt cx="12185650" cy="5364163"/>
          </a:xfrm>
        </p:grpSpPr>
        <p:pic>
          <p:nvPicPr>
            <p:cNvPr id="55" name="Рисунок 54">
              <a:extLst>
                <a:ext uri="{FF2B5EF4-FFF2-40B4-BE49-F238E27FC236}">
                  <a16:creationId xmlns:a16="http://schemas.microsoft.com/office/drawing/2014/main" id="{EFBB3930-65BE-C67D-75F8-C29BCAC0BCF7}"/>
                </a:ext>
              </a:extLst>
            </p:cNvPr>
            <p:cNvPicPr>
              <a:picLocks noChangeAspect="1"/>
            </p:cNvPicPr>
            <p:nvPr userDrawn="1"/>
          </p:nvPicPr>
          <p:blipFill>
            <a:blip r:embed="rId2"/>
            <a:stretch>
              <a:fillRect/>
            </a:stretch>
          </p:blipFill>
          <p:spPr>
            <a:xfrm>
              <a:off x="6350" y="1460413"/>
              <a:ext cx="12185650" cy="4523556"/>
            </a:xfrm>
            <a:prstGeom prst="rect">
              <a:avLst/>
            </a:prstGeom>
          </p:spPr>
        </p:pic>
        <p:pic>
          <p:nvPicPr>
            <p:cNvPr id="20" name="Рисунок 19">
              <a:extLst>
                <a:ext uri="{FF2B5EF4-FFF2-40B4-BE49-F238E27FC236}">
                  <a16:creationId xmlns:a16="http://schemas.microsoft.com/office/drawing/2014/main" id="{266A9694-6EC0-EF34-47E7-7D6882C86446}"/>
                </a:ext>
              </a:extLst>
            </p:cNvPr>
            <p:cNvPicPr>
              <a:picLocks noChangeAspect="1"/>
            </p:cNvPicPr>
            <p:nvPr userDrawn="1"/>
          </p:nvPicPr>
          <p:blipFill rotWithShape="1">
            <a:blip r:embed="rId3"/>
            <a:srcRect r="2854"/>
            <a:stretch/>
          </p:blipFill>
          <p:spPr>
            <a:xfrm>
              <a:off x="1385366" y="1933400"/>
              <a:ext cx="10800284" cy="4891176"/>
            </a:xfrm>
            <a:prstGeom prst="rect">
              <a:avLst/>
            </a:prstGeom>
          </p:spPr>
        </p:pic>
      </p:grpSp>
      <p:sp>
        <p:nvSpPr>
          <p:cNvPr id="2" name="Заголовок 1">
            <a:extLst>
              <a:ext uri="{FF2B5EF4-FFF2-40B4-BE49-F238E27FC236}">
                <a16:creationId xmlns:a16="http://schemas.microsoft.com/office/drawing/2014/main" id="{F7286A7E-ECC6-8B64-7478-CBE43FBDAAAA}"/>
              </a:ext>
              <a:ext uri="{C183D7F6-B498-43B3-948B-1728B52AA6E4}">
                <adec:decorative xmlns:adec="http://schemas.microsoft.com/office/drawing/2017/decorative" xmlns="" val="0"/>
              </a:ext>
            </a:extLst>
          </p:cNvPr>
          <p:cNvSpPr>
            <a:spLocks noGrp="1"/>
          </p:cNvSpPr>
          <p:nvPr userDrawn="1">
            <p:ph type="title" hasCustomPrompt="1"/>
          </p:nvPr>
        </p:nvSpPr>
        <p:spPr>
          <a:xfrm>
            <a:off x="838200" y="311861"/>
            <a:ext cx="10515600" cy="958251"/>
          </a:xfrm>
        </p:spPr>
        <p:txBody>
          <a:bodyPr rtlCol="0">
            <a:normAutofit/>
          </a:bodyPr>
          <a:lstStyle>
            <a:lvl1pPr algn="ctr">
              <a:defRPr lang="ru-RU" sz="6000" b="1" cap="all" baseline="0"/>
            </a:lvl1pPr>
          </a:lstStyle>
          <a:p>
            <a:pPr rtl="0"/>
            <a:r>
              <a:rPr lang="ru-RU" noProof="0"/>
              <a:t>Добавьте здесь заголовок</a:t>
            </a:r>
          </a:p>
        </p:txBody>
      </p:sp>
      <p:sp>
        <p:nvSpPr>
          <p:cNvPr id="5" name="Текст 5">
            <a:extLst>
              <a:ext uri="{FF2B5EF4-FFF2-40B4-BE49-F238E27FC236}">
                <a16:creationId xmlns:a16="http://schemas.microsoft.com/office/drawing/2014/main" id="{6C5FDC83-F05F-E2CC-B26D-0B062CC49973}"/>
              </a:ext>
            </a:extLst>
          </p:cNvPr>
          <p:cNvSpPr>
            <a:spLocks noGrp="1"/>
          </p:cNvSpPr>
          <p:nvPr>
            <p:ph type="body" sz="quarter" idx="51" hasCustomPrompt="1"/>
          </p:nvPr>
        </p:nvSpPr>
        <p:spPr>
          <a:xfrm>
            <a:off x="679175" y="3754892"/>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ru-RU" sz="1800" b="1" cap="all" baseline="0" dirty="0">
                <a:solidFill>
                  <a:sysClr val="windowText" lastClr="000000"/>
                </a:solidFill>
                <a:latin typeface="Calibri" panose="020F0502020204030204" pitchFamily="34" charset="0"/>
              </a:defRPr>
            </a:lvl1pPr>
          </a:lstStyle>
          <a:p>
            <a:pPr marL="0" lvl="0" algn="ctr" rtl="0"/>
            <a:r>
              <a:rPr lang="ru-RU" noProof="0" dirty="0"/>
              <a:t>ДОБАВЬТЕ ТЕКСТ</a:t>
            </a:r>
          </a:p>
        </p:txBody>
      </p:sp>
      <p:sp>
        <p:nvSpPr>
          <p:cNvPr id="102" name="Текст 97">
            <a:extLst>
              <a:ext uri="{FF2B5EF4-FFF2-40B4-BE49-F238E27FC236}">
                <a16:creationId xmlns:a16="http://schemas.microsoft.com/office/drawing/2014/main" id="{9A27C53F-0D89-34D4-E4E8-175EBF1A1B73}"/>
              </a:ext>
            </a:extLst>
          </p:cNvPr>
          <p:cNvSpPr>
            <a:spLocks noGrp="1"/>
          </p:cNvSpPr>
          <p:nvPr userDrawn="1">
            <p:ph type="body" sz="quarter" idx="37" hasCustomPrompt="1"/>
          </p:nvPr>
        </p:nvSpPr>
        <p:spPr>
          <a:xfrm>
            <a:off x="390035" y="3477320"/>
            <a:ext cx="630936" cy="630936"/>
          </a:xfrm>
          <a:prstGeom prst="ellipse">
            <a:avLst/>
          </a:prstGeom>
          <a:solidFill>
            <a:schemeClr val="accent4">
              <a:lumMod val="60000"/>
              <a:lumOff val="40000"/>
            </a:schemeClr>
          </a:solidFill>
          <a:ln w="44450">
            <a:solidFill>
              <a:schemeClr val="tx1"/>
            </a:solidFill>
          </a:ln>
        </p:spPr>
        <p:txBody>
          <a:bodyPr lIns="0" tIns="0" rIns="0" bIns="0" rtlCol="0" anchor="ctr">
            <a:noAutofit/>
          </a:bodyPr>
          <a:lstStyle>
            <a:lvl1pPr marL="0" indent="0" algn="ctr">
              <a:lnSpc>
                <a:spcPct val="100000"/>
              </a:lnSpc>
              <a:spcBef>
                <a:spcPts val="0"/>
              </a:spcBef>
              <a:buNone/>
              <a:defRPr lang="ru-RU" sz="2800" b="1">
                <a:ln w="0">
                  <a:noFill/>
                </a:ln>
                <a:solidFill>
                  <a:schemeClr val="tx1"/>
                </a:solidFill>
              </a:defRPr>
            </a:lvl1pPr>
            <a:lvl2pPr marL="457200" indent="0">
              <a:buNone/>
              <a:defRPr lang="ru-RU" sz="2800"/>
            </a:lvl2pPr>
            <a:lvl3pPr marL="914400" indent="0">
              <a:buNone/>
              <a:defRPr lang="ru-RU" sz="2800"/>
            </a:lvl3pPr>
            <a:lvl4pPr marL="1371600" indent="0">
              <a:buNone/>
              <a:defRPr lang="ru-RU" sz="2800"/>
            </a:lvl4pPr>
            <a:lvl5pPr marL="1828800" indent="0">
              <a:buNone/>
              <a:defRPr lang="ru-RU" sz="2800"/>
            </a:lvl5pPr>
          </a:lstStyle>
          <a:p>
            <a:pPr lvl="0" rtl="0"/>
            <a:r>
              <a:rPr lang="ru-RU" noProof="0"/>
              <a:t>№</a:t>
            </a:r>
          </a:p>
        </p:txBody>
      </p:sp>
      <p:sp>
        <p:nvSpPr>
          <p:cNvPr id="86" name="Текст 61">
            <a:extLst>
              <a:ext uri="{FF2B5EF4-FFF2-40B4-BE49-F238E27FC236}">
                <a16:creationId xmlns:a16="http://schemas.microsoft.com/office/drawing/2014/main" id="{D33323FB-3657-DBF3-C660-8E53E914CD76}"/>
              </a:ext>
            </a:extLst>
          </p:cNvPr>
          <p:cNvSpPr>
            <a:spLocks noGrp="1"/>
          </p:cNvSpPr>
          <p:nvPr userDrawn="1">
            <p:ph type="body" sz="quarter" idx="23" hasCustomPrompt="1"/>
          </p:nvPr>
        </p:nvSpPr>
        <p:spPr>
          <a:xfrm>
            <a:off x="847719" y="4379822"/>
            <a:ext cx="1280160" cy="481857"/>
          </a:xfrm>
        </p:spPr>
        <p:txBody>
          <a:bodyPr rtlCol="0">
            <a:noAutofit/>
          </a:bodyPr>
          <a:lstStyle>
            <a:lvl1pPr marL="0" indent="0" algn="ctr">
              <a:buNone/>
              <a:defRPr lang="ru-RU" sz="1200"/>
            </a:lvl1pPr>
            <a:lvl2pPr marL="457200" indent="0" algn="ctr">
              <a:buNone/>
              <a:defRPr lang="ru-RU" sz="1400"/>
            </a:lvl2pPr>
            <a:lvl3pPr marL="914400" indent="0" algn="ctr">
              <a:buNone/>
              <a:defRPr lang="ru-RU" sz="1400"/>
            </a:lvl3pPr>
            <a:lvl4pPr marL="1371600" indent="0" algn="ctr">
              <a:buNone/>
              <a:defRPr lang="ru-RU" sz="1400"/>
            </a:lvl4pPr>
            <a:lvl5pPr marL="1828800" indent="0" algn="ctr">
              <a:buNone/>
              <a:defRPr lang="ru-RU" sz="1400"/>
            </a:lvl5pPr>
          </a:lstStyle>
          <a:p>
            <a:pPr lvl="0" rtl="0"/>
            <a:r>
              <a:rPr lang="ru-RU" noProof="0"/>
              <a:t>Здесь нужно добавить текст</a:t>
            </a:r>
          </a:p>
        </p:txBody>
      </p:sp>
      <p:sp>
        <p:nvSpPr>
          <p:cNvPr id="87" name="Текст 63">
            <a:extLst>
              <a:ext uri="{FF2B5EF4-FFF2-40B4-BE49-F238E27FC236}">
                <a16:creationId xmlns:a16="http://schemas.microsoft.com/office/drawing/2014/main" id="{EFB7B0D0-66A4-7017-E2C8-BFD66BD3AE13}"/>
              </a:ext>
            </a:extLst>
          </p:cNvPr>
          <p:cNvSpPr>
            <a:spLocks noGrp="1"/>
          </p:cNvSpPr>
          <p:nvPr userDrawn="1">
            <p:ph type="body" sz="quarter" idx="24" hasCustomPrompt="1"/>
          </p:nvPr>
        </p:nvSpPr>
        <p:spPr>
          <a:xfrm>
            <a:off x="847719" y="4867503"/>
            <a:ext cx="1280160" cy="206582"/>
          </a:xfrm>
        </p:spPr>
        <p:txBody>
          <a:bodyPr lIns="0" tIns="0" rIns="0" rtlCol="0">
            <a:noAutofit/>
          </a:bodyPr>
          <a:lstStyle>
            <a:lvl1pPr marL="0" indent="0" algn="ctr">
              <a:buNone/>
              <a:defRPr lang="ru-RU" sz="1000"/>
            </a:lvl1pPr>
            <a:lvl2pPr marL="457200" indent="0" algn="ctr">
              <a:buNone/>
              <a:defRPr lang="ru-RU" sz="1200"/>
            </a:lvl2pPr>
            <a:lvl3pPr marL="914400" indent="0" algn="ctr">
              <a:buNone/>
              <a:defRPr lang="ru-RU" sz="1200"/>
            </a:lvl3pPr>
            <a:lvl4pPr marL="1371600" indent="0" algn="ctr">
              <a:buNone/>
              <a:defRPr lang="ru-RU" sz="1200"/>
            </a:lvl4pPr>
            <a:lvl5pPr marL="1828800" indent="0" algn="ctr">
              <a:buNone/>
              <a:defRPr lang="ru-RU" sz="1200"/>
            </a:lvl5pPr>
          </a:lstStyle>
          <a:p>
            <a:pPr lvl="0" rtl="0"/>
            <a:r>
              <a:rPr lang="ru-RU" noProof="0"/>
              <a:t>Здесь нужно добавить текст</a:t>
            </a:r>
          </a:p>
        </p:txBody>
      </p:sp>
      <p:sp>
        <p:nvSpPr>
          <p:cNvPr id="6" name="Текст 5">
            <a:extLst>
              <a:ext uri="{FF2B5EF4-FFF2-40B4-BE49-F238E27FC236}">
                <a16:creationId xmlns:a16="http://schemas.microsoft.com/office/drawing/2014/main" id="{4642DFC3-40E7-73B0-2933-4E601A023BFC}"/>
              </a:ext>
            </a:extLst>
          </p:cNvPr>
          <p:cNvSpPr>
            <a:spLocks noGrp="1"/>
          </p:cNvSpPr>
          <p:nvPr userDrawn="1">
            <p:ph type="body" sz="quarter" idx="43" hasCustomPrompt="1"/>
          </p:nvPr>
        </p:nvSpPr>
        <p:spPr>
          <a:xfrm>
            <a:off x="1986839" y="1689617"/>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ru-RU" sz="1800" b="1" cap="all" baseline="0" dirty="0">
                <a:solidFill>
                  <a:sysClr val="windowText" lastClr="000000"/>
                </a:solidFill>
                <a:latin typeface="Calibri" panose="020F0502020204030204" pitchFamily="34" charset="0"/>
              </a:defRPr>
            </a:lvl1pPr>
          </a:lstStyle>
          <a:p>
            <a:pPr marL="0" lvl="0" algn="ctr" rtl="0"/>
            <a:r>
              <a:rPr lang="ru-RU" noProof="0" dirty="0"/>
              <a:t>ДОБАВЬТЕ ТЕКСТ</a:t>
            </a:r>
          </a:p>
        </p:txBody>
      </p:sp>
      <p:sp>
        <p:nvSpPr>
          <p:cNvPr id="62" name="Текст 61">
            <a:extLst>
              <a:ext uri="{FF2B5EF4-FFF2-40B4-BE49-F238E27FC236}">
                <a16:creationId xmlns:a16="http://schemas.microsoft.com/office/drawing/2014/main" id="{ACF76DF4-511E-BCAD-24AA-1917D1893186}"/>
              </a:ext>
            </a:extLst>
          </p:cNvPr>
          <p:cNvSpPr>
            <a:spLocks noGrp="1"/>
          </p:cNvSpPr>
          <p:nvPr userDrawn="1">
            <p:ph type="body" sz="quarter" idx="11" hasCustomPrompt="1"/>
          </p:nvPr>
        </p:nvSpPr>
        <p:spPr>
          <a:xfrm>
            <a:off x="2156264" y="2304732"/>
            <a:ext cx="1280160" cy="481857"/>
          </a:xfrm>
        </p:spPr>
        <p:txBody>
          <a:bodyPr rtlCol="0">
            <a:noAutofit/>
          </a:bodyPr>
          <a:lstStyle>
            <a:lvl1pPr marL="0" indent="0" algn="ctr">
              <a:buNone/>
              <a:defRPr lang="ru-RU" sz="1200"/>
            </a:lvl1pPr>
            <a:lvl2pPr marL="457200" indent="0" algn="ctr">
              <a:buNone/>
              <a:defRPr lang="ru-RU" sz="1400"/>
            </a:lvl2pPr>
            <a:lvl3pPr marL="914400" indent="0" algn="ctr">
              <a:buNone/>
              <a:defRPr lang="ru-RU" sz="1400"/>
            </a:lvl3pPr>
            <a:lvl4pPr marL="1371600" indent="0" algn="ctr">
              <a:buNone/>
              <a:defRPr lang="ru-RU" sz="1400"/>
            </a:lvl4pPr>
            <a:lvl5pPr marL="1828800" indent="0" algn="ctr">
              <a:buNone/>
              <a:defRPr lang="ru-RU" sz="1400"/>
            </a:lvl5pPr>
          </a:lstStyle>
          <a:p>
            <a:pPr lvl="0" rtl="0"/>
            <a:r>
              <a:rPr lang="ru-RU" noProof="0"/>
              <a:t>Здесь нужно добавить текст</a:t>
            </a:r>
          </a:p>
        </p:txBody>
      </p:sp>
      <p:sp>
        <p:nvSpPr>
          <p:cNvPr id="64" name="Текст 63">
            <a:extLst>
              <a:ext uri="{FF2B5EF4-FFF2-40B4-BE49-F238E27FC236}">
                <a16:creationId xmlns:a16="http://schemas.microsoft.com/office/drawing/2014/main" id="{0844B068-8969-6321-4DD3-4767642367E2}"/>
              </a:ext>
            </a:extLst>
          </p:cNvPr>
          <p:cNvSpPr>
            <a:spLocks noGrp="1"/>
          </p:cNvSpPr>
          <p:nvPr userDrawn="1">
            <p:ph type="body" sz="quarter" idx="12" hasCustomPrompt="1"/>
          </p:nvPr>
        </p:nvSpPr>
        <p:spPr>
          <a:xfrm>
            <a:off x="2156264" y="2792413"/>
            <a:ext cx="1280160" cy="206582"/>
          </a:xfrm>
        </p:spPr>
        <p:txBody>
          <a:bodyPr lIns="0" tIns="0" rIns="0" rtlCol="0">
            <a:noAutofit/>
          </a:bodyPr>
          <a:lstStyle>
            <a:lvl1pPr marL="0" indent="0" algn="ctr">
              <a:buNone/>
              <a:defRPr lang="ru-RU" sz="1000"/>
            </a:lvl1pPr>
            <a:lvl2pPr marL="457200" indent="0" algn="ctr">
              <a:buNone/>
              <a:defRPr lang="ru-RU" sz="1200"/>
            </a:lvl2pPr>
            <a:lvl3pPr marL="914400" indent="0" algn="ctr">
              <a:buNone/>
              <a:defRPr lang="ru-RU" sz="1200"/>
            </a:lvl3pPr>
            <a:lvl4pPr marL="1371600" indent="0" algn="ctr">
              <a:buNone/>
              <a:defRPr lang="ru-RU" sz="1200"/>
            </a:lvl4pPr>
            <a:lvl5pPr marL="1828800" indent="0" algn="ctr">
              <a:buNone/>
              <a:defRPr lang="ru-RU" sz="1200"/>
            </a:lvl5pPr>
          </a:lstStyle>
          <a:p>
            <a:pPr lvl="0" rtl="0"/>
            <a:r>
              <a:rPr lang="ru-RU" noProof="0"/>
              <a:t>Здесь нужно добавить текст</a:t>
            </a:r>
          </a:p>
        </p:txBody>
      </p:sp>
      <p:sp>
        <p:nvSpPr>
          <p:cNvPr id="99" name="Текст 97">
            <a:extLst>
              <a:ext uri="{FF2B5EF4-FFF2-40B4-BE49-F238E27FC236}">
                <a16:creationId xmlns:a16="http://schemas.microsoft.com/office/drawing/2014/main" id="{DB29BEEB-8FD5-5346-B82F-8EAB6A747A29}"/>
              </a:ext>
            </a:extLst>
          </p:cNvPr>
          <p:cNvSpPr>
            <a:spLocks noGrp="1"/>
          </p:cNvSpPr>
          <p:nvPr userDrawn="1">
            <p:ph type="body" sz="quarter" idx="35" hasCustomPrompt="1"/>
          </p:nvPr>
        </p:nvSpPr>
        <p:spPr>
          <a:xfrm>
            <a:off x="3280120" y="2964580"/>
            <a:ext cx="630936" cy="630936"/>
          </a:xfrm>
          <a:prstGeom prst="ellipse">
            <a:avLst/>
          </a:prstGeom>
          <a:solidFill>
            <a:schemeClr val="accent4">
              <a:lumMod val="60000"/>
              <a:lumOff val="40000"/>
            </a:schemeClr>
          </a:solidFill>
          <a:ln w="44450">
            <a:solidFill>
              <a:schemeClr val="tx1"/>
            </a:solidFill>
          </a:ln>
        </p:spPr>
        <p:txBody>
          <a:bodyPr lIns="0" tIns="0" rIns="0" bIns="0" rtlCol="0" anchor="ctr">
            <a:noAutofit/>
          </a:bodyPr>
          <a:lstStyle>
            <a:lvl1pPr marL="0" indent="0" algn="ctr">
              <a:lnSpc>
                <a:spcPct val="100000"/>
              </a:lnSpc>
              <a:spcBef>
                <a:spcPts val="0"/>
              </a:spcBef>
              <a:buNone/>
              <a:defRPr lang="ru-RU" sz="2800" b="1">
                <a:ln w="0">
                  <a:noFill/>
                </a:ln>
                <a:solidFill>
                  <a:schemeClr val="tx1"/>
                </a:solidFill>
              </a:defRPr>
            </a:lvl1pPr>
            <a:lvl2pPr marL="457200" indent="0">
              <a:buNone/>
              <a:defRPr lang="ru-RU" sz="2800"/>
            </a:lvl2pPr>
            <a:lvl3pPr marL="914400" indent="0">
              <a:buNone/>
              <a:defRPr lang="ru-RU" sz="2800"/>
            </a:lvl3pPr>
            <a:lvl4pPr marL="1371600" indent="0">
              <a:buNone/>
              <a:defRPr lang="ru-RU" sz="2800"/>
            </a:lvl4pPr>
            <a:lvl5pPr marL="1828800" indent="0">
              <a:buNone/>
              <a:defRPr lang="ru-RU" sz="2800"/>
            </a:lvl5pPr>
          </a:lstStyle>
          <a:p>
            <a:pPr lvl="0" rtl="0"/>
            <a:r>
              <a:rPr lang="ru-RU" noProof="0"/>
              <a:t>№</a:t>
            </a:r>
          </a:p>
        </p:txBody>
      </p:sp>
      <p:sp>
        <p:nvSpPr>
          <p:cNvPr id="66" name="Текст 5">
            <a:extLst>
              <a:ext uri="{FF2B5EF4-FFF2-40B4-BE49-F238E27FC236}">
                <a16:creationId xmlns:a16="http://schemas.microsoft.com/office/drawing/2014/main" id="{85454582-ABBD-4964-8715-1EF2DFC1686A}"/>
              </a:ext>
            </a:extLst>
          </p:cNvPr>
          <p:cNvSpPr>
            <a:spLocks noGrp="1"/>
          </p:cNvSpPr>
          <p:nvPr>
            <p:ph type="body" sz="quarter" idx="57" hasCustomPrompt="1"/>
          </p:nvPr>
        </p:nvSpPr>
        <p:spPr>
          <a:xfrm>
            <a:off x="4159315" y="2413336"/>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ru-RU" sz="1800" b="1" cap="all" baseline="0" dirty="0">
                <a:solidFill>
                  <a:sysClr val="windowText" lastClr="000000"/>
                </a:solidFill>
                <a:latin typeface="Calibri" panose="020F0502020204030204" pitchFamily="34" charset="0"/>
              </a:defRPr>
            </a:lvl1pPr>
          </a:lstStyle>
          <a:p>
            <a:pPr marL="0" lvl="0" algn="ctr" rtl="0"/>
            <a:r>
              <a:rPr lang="ru-RU" noProof="0" dirty="0"/>
              <a:t>ДОБАВЬТЕ ТЕКСТ</a:t>
            </a:r>
          </a:p>
        </p:txBody>
      </p:sp>
      <p:sp>
        <p:nvSpPr>
          <p:cNvPr id="100" name="Текст 97">
            <a:extLst>
              <a:ext uri="{FF2B5EF4-FFF2-40B4-BE49-F238E27FC236}">
                <a16:creationId xmlns:a16="http://schemas.microsoft.com/office/drawing/2014/main" id="{28877613-41C4-9119-BE28-5CAB258BF276}"/>
              </a:ext>
            </a:extLst>
          </p:cNvPr>
          <p:cNvSpPr>
            <a:spLocks noGrp="1"/>
          </p:cNvSpPr>
          <p:nvPr userDrawn="1">
            <p:ph type="body" sz="quarter" idx="36" hasCustomPrompt="1"/>
          </p:nvPr>
        </p:nvSpPr>
        <p:spPr>
          <a:xfrm>
            <a:off x="5450164" y="2104356"/>
            <a:ext cx="630936" cy="630936"/>
          </a:xfrm>
          <a:prstGeom prst="ellipse">
            <a:avLst/>
          </a:prstGeom>
          <a:solidFill>
            <a:schemeClr val="accent4">
              <a:lumMod val="60000"/>
              <a:lumOff val="40000"/>
            </a:schemeClr>
          </a:solidFill>
          <a:ln w="44450">
            <a:solidFill>
              <a:schemeClr val="tx1"/>
            </a:solidFill>
          </a:ln>
        </p:spPr>
        <p:txBody>
          <a:bodyPr lIns="0" tIns="0" rIns="0" bIns="0" rtlCol="0" anchor="ctr">
            <a:noAutofit/>
          </a:bodyPr>
          <a:lstStyle>
            <a:lvl1pPr marL="0" indent="0" algn="ctr">
              <a:lnSpc>
                <a:spcPct val="100000"/>
              </a:lnSpc>
              <a:spcBef>
                <a:spcPts val="0"/>
              </a:spcBef>
              <a:buNone/>
              <a:defRPr lang="ru-RU" sz="2800" b="1">
                <a:ln w="0">
                  <a:noFill/>
                </a:ln>
                <a:solidFill>
                  <a:schemeClr val="tx1"/>
                </a:solidFill>
              </a:defRPr>
            </a:lvl1pPr>
            <a:lvl2pPr marL="457200" indent="0">
              <a:buNone/>
              <a:defRPr lang="ru-RU" sz="2800"/>
            </a:lvl2pPr>
            <a:lvl3pPr marL="914400" indent="0">
              <a:buNone/>
              <a:defRPr lang="ru-RU" sz="2800"/>
            </a:lvl3pPr>
            <a:lvl4pPr marL="1371600" indent="0">
              <a:buNone/>
              <a:defRPr lang="ru-RU" sz="2800"/>
            </a:lvl4pPr>
            <a:lvl5pPr marL="1828800" indent="0">
              <a:buNone/>
              <a:defRPr lang="ru-RU" sz="2800"/>
            </a:lvl5pPr>
          </a:lstStyle>
          <a:p>
            <a:pPr lvl="0" rtl="0"/>
            <a:r>
              <a:rPr lang="ru-RU" noProof="0"/>
              <a:t>№</a:t>
            </a:r>
          </a:p>
        </p:txBody>
      </p:sp>
      <p:sp>
        <p:nvSpPr>
          <p:cNvPr id="69" name="Текст 61">
            <a:extLst>
              <a:ext uri="{FF2B5EF4-FFF2-40B4-BE49-F238E27FC236}">
                <a16:creationId xmlns:a16="http://schemas.microsoft.com/office/drawing/2014/main" id="{294539E2-59EE-DB6B-BA2A-518DE97D114B}"/>
              </a:ext>
            </a:extLst>
          </p:cNvPr>
          <p:cNvSpPr>
            <a:spLocks noGrp="1"/>
          </p:cNvSpPr>
          <p:nvPr userDrawn="1">
            <p:ph type="body" sz="quarter" idx="14" hasCustomPrompt="1"/>
          </p:nvPr>
        </p:nvSpPr>
        <p:spPr>
          <a:xfrm>
            <a:off x="4337915" y="3081612"/>
            <a:ext cx="1277962" cy="475432"/>
          </a:xfrm>
        </p:spPr>
        <p:txBody>
          <a:bodyPr rtlCol="0">
            <a:noAutofit/>
          </a:bodyPr>
          <a:lstStyle>
            <a:lvl1pPr marL="0" indent="0" algn="ctr">
              <a:buNone/>
              <a:defRPr lang="ru-RU" sz="1200"/>
            </a:lvl1pPr>
            <a:lvl2pPr marL="457200" indent="0" algn="ctr">
              <a:buNone/>
              <a:defRPr lang="ru-RU" sz="1400"/>
            </a:lvl2pPr>
            <a:lvl3pPr marL="914400" indent="0" algn="ctr">
              <a:buNone/>
              <a:defRPr lang="ru-RU" sz="1400"/>
            </a:lvl3pPr>
            <a:lvl4pPr marL="1371600" indent="0" algn="ctr">
              <a:buNone/>
              <a:defRPr lang="ru-RU" sz="1400"/>
            </a:lvl4pPr>
            <a:lvl5pPr marL="1828800" indent="0" algn="ctr">
              <a:buNone/>
              <a:defRPr lang="ru-RU" sz="1400"/>
            </a:lvl5pPr>
          </a:lstStyle>
          <a:p>
            <a:pPr lvl="0" rtl="0"/>
            <a:r>
              <a:rPr lang="ru-RU" noProof="0"/>
              <a:t>Здесь нужно добавить текст</a:t>
            </a:r>
          </a:p>
        </p:txBody>
      </p:sp>
      <p:sp>
        <p:nvSpPr>
          <p:cNvPr id="70" name="Текст 63">
            <a:extLst>
              <a:ext uri="{FF2B5EF4-FFF2-40B4-BE49-F238E27FC236}">
                <a16:creationId xmlns:a16="http://schemas.microsoft.com/office/drawing/2014/main" id="{26761B70-9720-A91A-9DE8-C71BB40499A4}"/>
              </a:ext>
            </a:extLst>
          </p:cNvPr>
          <p:cNvSpPr>
            <a:spLocks noGrp="1"/>
          </p:cNvSpPr>
          <p:nvPr userDrawn="1">
            <p:ph type="body" sz="quarter" idx="15" hasCustomPrompt="1"/>
          </p:nvPr>
        </p:nvSpPr>
        <p:spPr>
          <a:xfrm>
            <a:off x="4337915" y="3554052"/>
            <a:ext cx="1277962" cy="206582"/>
          </a:xfrm>
        </p:spPr>
        <p:txBody>
          <a:bodyPr lIns="0" tIns="0" rIns="0" rtlCol="0">
            <a:noAutofit/>
          </a:bodyPr>
          <a:lstStyle>
            <a:lvl1pPr marL="0" indent="0" algn="ctr">
              <a:buNone/>
              <a:defRPr lang="ru-RU" sz="1000"/>
            </a:lvl1pPr>
            <a:lvl2pPr marL="457200" indent="0" algn="ctr">
              <a:buNone/>
              <a:defRPr lang="ru-RU" sz="1200"/>
            </a:lvl2pPr>
            <a:lvl3pPr marL="914400" indent="0" algn="ctr">
              <a:buNone/>
              <a:defRPr lang="ru-RU" sz="1200"/>
            </a:lvl3pPr>
            <a:lvl4pPr marL="1371600" indent="0" algn="ctr">
              <a:buNone/>
              <a:defRPr lang="ru-RU" sz="1200"/>
            </a:lvl4pPr>
            <a:lvl5pPr marL="1828800" indent="0" algn="ctr">
              <a:buNone/>
              <a:defRPr lang="ru-RU" sz="1200"/>
            </a:lvl5pPr>
          </a:lstStyle>
          <a:p>
            <a:pPr lvl="0" rtl="0"/>
            <a:r>
              <a:rPr lang="ru-RU" noProof="0"/>
              <a:t>Здесь нужно добавить текст</a:t>
            </a:r>
          </a:p>
        </p:txBody>
      </p:sp>
      <p:sp>
        <p:nvSpPr>
          <p:cNvPr id="56" name="Текст 5">
            <a:extLst>
              <a:ext uri="{FF2B5EF4-FFF2-40B4-BE49-F238E27FC236}">
                <a16:creationId xmlns:a16="http://schemas.microsoft.com/office/drawing/2014/main" id="{FCE8B2AA-C2E9-5F8D-0EF1-A36A1966D279}"/>
              </a:ext>
            </a:extLst>
          </p:cNvPr>
          <p:cNvSpPr>
            <a:spLocks noGrp="1"/>
          </p:cNvSpPr>
          <p:nvPr>
            <p:ph type="body" sz="quarter" idx="52" hasCustomPrompt="1"/>
          </p:nvPr>
        </p:nvSpPr>
        <p:spPr>
          <a:xfrm>
            <a:off x="2772029" y="486833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ru-RU" sz="1800" b="1" cap="all" baseline="0" dirty="0">
                <a:solidFill>
                  <a:sysClr val="windowText" lastClr="000000"/>
                </a:solidFill>
                <a:latin typeface="Calibri" panose="020F0502020204030204" pitchFamily="34" charset="0"/>
              </a:defRPr>
            </a:lvl1pPr>
          </a:lstStyle>
          <a:p>
            <a:pPr marL="0" lvl="0" algn="ctr" rtl="0"/>
            <a:r>
              <a:rPr lang="ru-RU" noProof="0" dirty="0"/>
              <a:t>ДОБАВЬТЕ ТЕКСТ</a:t>
            </a:r>
          </a:p>
        </p:txBody>
      </p:sp>
      <p:sp>
        <p:nvSpPr>
          <p:cNvPr id="103" name="Текст 97">
            <a:extLst>
              <a:ext uri="{FF2B5EF4-FFF2-40B4-BE49-F238E27FC236}">
                <a16:creationId xmlns:a16="http://schemas.microsoft.com/office/drawing/2014/main" id="{616D4056-5F98-5D42-8A8D-08560626E145}"/>
              </a:ext>
            </a:extLst>
          </p:cNvPr>
          <p:cNvSpPr>
            <a:spLocks noGrp="1"/>
          </p:cNvSpPr>
          <p:nvPr userDrawn="1">
            <p:ph type="body" sz="quarter" idx="38" hasCustomPrompt="1"/>
          </p:nvPr>
        </p:nvSpPr>
        <p:spPr>
          <a:xfrm>
            <a:off x="4070799" y="4546839"/>
            <a:ext cx="630936" cy="630936"/>
          </a:xfrm>
          <a:prstGeom prst="ellipse">
            <a:avLst/>
          </a:prstGeom>
          <a:solidFill>
            <a:schemeClr val="accent4">
              <a:lumMod val="60000"/>
              <a:lumOff val="40000"/>
            </a:schemeClr>
          </a:solidFill>
          <a:ln w="44450">
            <a:solidFill>
              <a:schemeClr val="tx1"/>
            </a:solidFill>
          </a:ln>
        </p:spPr>
        <p:txBody>
          <a:bodyPr lIns="0" tIns="0" rIns="0" bIns="0" rtlCol="0" anchor="ctr">
            <a:noAutofit/>
          </a:bodyPr>
          <a:lstStyle>
            <a:lvl1pPr marL="0" indent="0" algn="ctr">
              <a:lnSpc>
                <a:spcPct val="100000"/>
              </a:lnSpc>
              <a:spcBef>
                <a:spcPts val="0"/>
              </a:spcBef>
              <a:buNone/>
              <a:defRPr lang="ru-RU" sz="2800" b="1">
                <a:ln w="0">
                  <a:noFill/>
                </a:ln>
                <a:solidFill>
                  <a:schemeClr val="tx1"/>
                </a:solidFill>
              </a:defRPr>
            </a:lvl1pPr>
            <a:lvl2pPr marL="457200" indent="0">
              <a:buNone/>
              <a:defRPr lang="ru-RU" sz="2800"/>
            </a:lvl2pPr>
            <a:lvl3pPr marL="914400" indent="0">
              <a:buNone/>
              <a:defRPr lang="ru-RU" sz="2800"/>
            </a:lvl3pPr>
            <a:lvl4pPr marL="1371600" indent="0">
              <a:buNone/>
              <a:defRPr lang="ru-RU" sz="2800"/>
            </a:lvl4pPr>
            <a:lvl5pPr marL="1828800" indent="0">
              <a:buNone/>
              <a:defRPr lang="ru-RU" sz="2800"/>
            </a:lvl5pPr>
          </a:lstStyle>
          <a:p>
            <a:pPr lvl="0" rtl="0"/>
            <a:r>
              <a:rPr lang="ru-RU" noProof="0"/>
              <a:t>№</a:t>
            </a:r>
          </a:p>
        </p:txBody>
      </p:sp>
      <p:sp>
        <p:nvSpPr>
          <p:cNvPr id="89" name="Текст 61">
            <a:extLst>
              <a:ext uri="{FF2B5EF4-FFF2-40B4-BE49-F238E27FC236}">
                <a16:creationId xmlns:a16="http://schemas.microsoft.com/office/drawing/2014/main" id="{4F02E3FC-A398-A3E3-0ECA-A8A1C61ED4DA}"/>
              </a:ext>
            </a:extLst>
          </p:cNvPr>
          <p:cNvSpPr>
            <a:spLocks noGrp="1"/>
          </p:cNvSpPr>
          <p:nvPr userDrawn="1">
            <p:ph type="body" sz="quarter" idx="26" hasCustomPrompt="1"/>
          </p:nvPr>
        </p:nvSpPr>
        <p:spPr>
          <a:xfrm>
            <a:off x="2943701" y="5465548"/>
            <a:ext cx="1280160" cy="481857"/>
          </a:xfrm>
        </p:spPr>
        <p:txBody>
          <a:bodyPr rtlCol="0">
            <a:noAutofit/>
          </a:bodyPr>
          <a:lstStyle>
            <a:lvl1pPr marL="0" indent="0" algn="ctr">
              <a:buNone/>
              <a:defRPr lang="ru-RU" sz="1200"/>
            </a:lvl1pPr>
            <a:lvl2pPr marL="457200" indent="0" algn="ctr">
              <a:buNone/>
              <a:defRPr lang="ru-RU" sz="1400"/>
            </a:lvl2pPr>
            <a:lvl3pPr marL="914400" indent="0" algn="ctr">
              <a:buNone/>
              <a:defRPr lang="ru-RU" sz="1400"/>
            </a:lvl3pPr>
            <a:lvl4pPr marL="1371600" indent="0" algn="ctr">
              <a:buNone/>
              <a:defRPr lang="ru-RU" sz="1400"/>
            </a:lvl4pPr>
            <a:lvl5pPr marL="1828800" indent="0" algn="ctr">
              <a:buNone/>
              <a:defRPr lang="ru-RU" sz="1400"/>
            </a:lvl5pPr>
          </a:lstStyle>
          <a:p>
            <a:pPr lvl="0" rtl="0"/>
            <a:r>
              <a:rPr lang="ru-RU" noProof="0"/>
              <a:t>Здесь нужно добавить текст</a:t>
            </a:r>
          </a:p>
        </p:txBody>
      </p:sp>
      <p:sp>
        <p:nvSpPr>
          <p:cNvPr id="90" name="Текст 63">
            <a:extLst>
              <a:ext uri="{FF2B5EF4-FFF2-40B4-BE49-F238E27FC236}">
                <a16:creationId xmlns:a16="http://schemas.microsoft.com/office/drawing/2014/main" id="{AF627030-2DCF-9DA1-DB4E-EC8AA8265BEC}"/>
              </a:ext>
            </a:extLst>
          </p:cNvPr>
          <p:cNvSpPr>
            <a:spLocks noGrp="1"/>
          </p:cNvSpPr>
          <p:nvPr userDrawn="1">
            <p:ph type="body" sz="quarter" idx="27" hasCustomPrompt="1"/>
          </p:nvPr>
        </p:nvSpPr>
        <p:spPr>
          <a:xfrm>
            <a:off x="2943701" y="5953229"/>
            <a:ext cx="1280160" cy="206582"/>
          </a:xfrm>
        </p:spPr>
        <p:txBody>
          <a:bodyPr lIns="0" tIns="0" rIns="0" rtlCol="0">
            <a:noAutofit/>
          </a:bodyPr>
          <a:lstStyle>
            <a:lvl1pPr marL="0" indent="0" algn="ctr">
              <a:buNone/>
              <a:defRPr lang="ru-RU" sz="1000"/>
            </a:lvl1pPr>
            <a:lvl2pPr marL="457200" indent="0" algn="ctr">
              <a:buNone/>
              <a:defRPr lang="ru-RU" sz="1200"/>
            </a:lvl2pPr>
            <a:lvl3pPr marL="914400" indent="0" algn="ctr">
              <a:buNone/>
              <a:defRPr lang="ru-RU" sz="1200"/>
            </a:lvl3pPr>
            <a:lvl4pPr marL="1371600" indent="0" algn="ctr">
              <a:buNone/>
              <a:defRPr lang="ru-RU" sz="1200"/>
            </a:lvl4pPr>
            <a:lvl5pPr marL="1828800" indent="0" algn="ctr">
              <a:buNone/>
              <a:defRPr lang="ru-RU" sz="1200"/>
            </a:lvl5pPr>
          </a:lstStyle>
          <a:p>
            <a:pPr lvl="0" rtl="0"/>
            <a:r>
              <a:rPr lang="ru-RU" noProof="0"/>
              <a:t>Здесь нужно добавить текст</a:t>
            </a:r>
          </a:p>
        </p:txBody>
      </p:sp>
      <p:sp>
        <p:nvSpPr>
          <p:cNvPr id="57" name="Текст 5">
            <a:extLst>
              <a:ext uri="{FF2B5EF4-FFF2-40B4-BE49-F238E27FC236}">
                <a16:creationId xmlns:a16="http://schemas.microsoft.com/office/drawing/2014/main" id="{C4AF0805-0FC2-7B09-EA4F-BF7CE80CE69E}"/>
              </a:ext>
            </a:extLst>
          </p:cNvPr>
          <p:cNvSpPr>
            <a:spLocks noGrp="1"/>
          </p:cNvSpPr>
          <p:nvPr>
            <p:ph type="body" sz="quarter" idx="53" hasCustomPrompt="1"/>
          </p:nvPr>
        </p:nvSpPr>
        <p:spPr>
          <a:xfrm>
            <a:off x="5697529" y="4598571"/>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ru-RU" sz="1800" b="1" cap="all" baseline="0" dirty="0">
                <a:solidFill>
                  <a:sysClr val="windowText" lastClr="000000"/>
                </a:solidFill>
                <a:latin typeface="Calibri" panose="020F0502020204030204" pitchFamily="34" charset="0"/>
              </a:defRPr>
            </a:lvl1pPr>
          </a:lstStyle>
          <a:p>
            <a:pPr marL="0" lvl="0" algn="ctr" rtl="0"/>
            <a:r>
              <a:rPr lang="ru-RU" noProof="0" dirty="0"/>
              <a:t>ДОБАВЬТЕ ТЕКСТ</a:t>
            </a:r>
          </a:p>
        </p:txBody>
      </p:sp>
      <p:sp>
        <p:nvSpPr>
          <p:cNvPr id="92" name="Текст 61">
            <a:extLst>
              <a:ext uri="{FF2B5EF4-FFF2-40B4-BE49-F238E27FC236}">
                <a16:creationId xmlns:a16="http://schemas.microsoft.com/office/drawing/2014/main" id="{11CD16D6-010B-3E00-E346-C449BE8A103F}"/>
              </a:ext>
            </a:extLst>
          </p:cNvPr>
          <p:cNvSpPr>
            <a:spLocks noGrp="1"/>
          </p:cNvSpPr>
          <p:nvPr userDrawn="1">
            <p:ph type="body" sz="quarter" idx="29" hasCustomPrompt="1"/>
          </p:nvPr>
        </p:nvSpPr>
        <p:spPr>
          <a:xfrm>
            <a:off x="5840980" y="5211225"/>
            <a:ext cx="1348182" cy="481857"/>
          </a:xfrm>
        </p:spPr>
        <p:txBody>
          <a:bodyPr rtlCol="0">
            <a:noAutofit/>
          </a:bodyPr>
          <a:lstStyle>
            <a:lvl1pPr marL="0" indent="0" algn="ctr">
              <a:buNone/>
              <a:defRPr lang="ru-RU" sz="1200"/>
            </a:lvl1pPr>
            <a:lvl2pPr marL="457200" indent="0" algn="ctr">
              <a:buNone/>
              <a:defRPr lang="ru-RU" sz="1400"/>
            </a:lvl2pPr>
            <a:lvl3pPr marL="914400" indent="0" algn="ctr">
              <a:buNone/>
              <a:defRPr lang="ru-RU" sz="1400"/>
            </a:lvl3pPr>
            <a:lvl4pPr marL="1371600" indent="0" algn="ctr">
              <a:buNone/>
              <a:defRPr lang="ru-RU" sz="1400"/>
            </a:lvl4pPr>
            <a:lvl5pPr marL="1828800" indent="0" algn="ctr">
              <a:buNone/>
              <a:defRPr lang="ru-RU" sz="1400"/>
            </a:lvl5pPr>
          </a:lstStyle>
          <a:p>
            <a:pPr lvl="0" rtl="0"/>
            <a:r>
              <a:rPr lang="ru-RU" noProof="0"/>
              <a:t>Здесь нужно добавить текст</a:t>
            </a:r>
          </a:p>
        </p:txBody>
      </p:sp>
      <p:sp>
        <p:nvSpPr>
          <p:cNvPr id="93" name="Текст 63">
            <a:extLst>
              <a:ext uri="{FF2B5EF4-FFF2-40B4-BE49-F238E27FC236}">
                <a16:creationId xmlns:a16="http://schemas.microsoft.com/office/drawing/2014/main" id="{60EAE46B-6724-AB6B-191E-6CCB8917DA70}"/>
              </a:ext>
            </a:extLst>
          </p:cNvPr>
          <p:cNvSpPr>
            <a:spLocks noGrp="1"/>
          </p:cNvSpPr>
          <p:nvPr userDrawn="1">
            <p:ph type="body" sz="quarter" idx="30" hasCustomPrompt="1"/>
          </p:nvPr>
        </p:nvSpPr>
        <p:spPr>
          <a:xfrm>
            <a:off x="5840980" y="5698906"/>
            <a:ext cx="1348182" cy="206582"/>
          </a:xfrm>
        </p:spPr>
        <p:txBody>
          <a:bodyPr lIns="0" tIns="0" rIns="0" rtlCol="0">
            <a:noAutofit/>
          </a:bodyPr>
          <a:lstStyle>
            <a:lvl1pPr marL="0" indent="0" algn="ctr">
              <a:buNone/>
              <a:defRPr lang="ru-RU" sz="1000"/>
            </a:lvl1pPr>
            <a:lvl2pPr marL="457200" indent="0" algn="ctr">
              <a:buNone/>
              <a:defRPr lang="ru-RU" sz="1200"/>
            </a:lvl2pPr>
            <a:lvl3pPr marL="914400" indent="0" algn="ctr">
              <a:buNone/>
              <a:defRPr lang="ru-RU" sz="1200"/>
            </a:lvl3pPr>
            <a:lvl4pPr marL="1371600" indent="0" algn="ctr">
              <a:buNone/>
              <a:defRPr lang="ru-RU" sz="1200"/>
            </a:lvl4pPr>
            <a:lvl5pPr marL="1828800" indent="0" algn="ctr">
              <a:buNone/>
              <a:defRPr lang="ru-RU" sz="1200"/>
            </a:lvl5pPr>
          </a:lstStyle>
          <a:p>
            <a:pPr lvl="0" rtl="0"/>
            <a:r>
              <a:rPr lang="ru-RU" noProof="0"/>
              <a:t>Здесь нужно добавить текст</a:t>
            </a:r>
          </a:p>
        </p:txBody>
      </p:sp>
      <p:sp>
        <p:nvSpPr>
          <p:cNvPr id="107" name="Текст 97">
            <a:extLst>
              <a:ext uri="{FF2B5EF4-FFF2-40B4-BE49-F238E27FC236}">
                <a16:creationId xmlns:a16="http://schemas.microsoft.com/office/drawing/2014/main" id="{C668B3C1-868A-2098-CD67-28AEB3250032}"/>
              </a:ext>
            </a:extLst>
          </p:cNvPr>
          <p:cNvSpPr>
            <a:spLocks noGrp="1"/>
          </p:cNvSpPr>
          <p:nvPr userDrawn="1">
            <p:ph type="body" sz="quarter" idx="42" hasCustomPrompt="1"/>
          </p:nvPr>
        </p:nvSpPr>
        <p:spPr>
          <a:xfrm>
            <a:off x="6971098" y="5809913"/>
            <a:ext cx="630936" cy="630936"/>
          </a:xfrm>
          <a:prstGeom prst="ellipse">
            <a:avLst/>
          </a:prstGeom>
          <a:solidFill>
            <a:schemeClr val="accent4">
              <a:lumMod val="60000"/>
              <a:lumOff val="40000"/>
            </a:schemeClr>
          </a:solidFill>
          <a:ln w="44450">
            <a:solidFill>
              <a:schemeClr val="tx1"/>
            </a:solidFill>
          </a:ln>
        </p:spPr>
        <p:txBody>
          <a:bodyPr lIns="0" tIns="0" rIns="0" bIns="0" rtlCol="0" anchor="ctr">
            <a:noAutofit/>
          </a:bodyPr>
          <a:lstStyle>
            <a:lvl1pPr marL="0" indent="0" algn="ctr">
              <a:lnSpc>
                <a:spcPct val="100000"/>
              </a:lnSpc>
              <a:spcBef>
                <a:spcPts val="0"/>
              </a:spcBef>
              <a:buNone/>
              <a:defRPr lang="ru-RU" sz="2800" b="1">
                <a:ln w="0">
                  <a:noFill/>
                </a:ln>
                <a:solidFill>
                  <a:schemeClr val="tx1"/>
                </a:solidFill>
              </a:defRPr>
            </a:lvl1pPr>
            <a:lvl2pPr marL="457200" indent="0">
              <a:buNone/>
              <a:defRPr lang="ru-RU" sz="2800"/>
            </a:lvl2pPr>
            <a:lvl3pPr marL="914400" indent="0">
              <a:buNone/>
              <a:defRPr lang="ru-RU" sz="2800"/>
            </a:lvl3pPr>
            <a:lvl4pPr marL="1371600" indent="0">
              <a:buNone/>
              <a:defRPr lang="ru-RU" sz="2800"/>
            </a:lvl4pPr>
            <a:lvl5pPr marL="1828800" indent="0">
              <a:buNone/>
              <a:defRPr lang="ru-RU" sz="2800"/>
            </a:lvl5pPr>
          </a:lstStyle>
          <a:p>
            <a:pPr lvl="0" rtl="0"/>
            <a:r>
              <a:rPr lang="ru-RU" noProof="0"/>
              <a:t>№</a:t>
            </a:r>
          </a:p>
        </p:txBody>
      </p:sp>
      <p:sp>
        <p:nvSpPr>
          <p:cNvPr id="65" name="Текст 5">
            <a:extLst>
              <a:ext uri="{FF2B5EF4-FFF2-40B4-BE49-F238E27FC236}">
                <a16:creationId xmlns:a16="http://schemas.microsoft.com/office/drawing/2014/main" id="{4BB22A85-B877-39A1-C018-64A3FEDCCC68}"/>
              </a:ext>
            </a:extLst>
          </p:cNvPr>
          <p:cNvSpPr>
            <a:spLocks noGrp="1"/>
          </p:cNvSpPr>
          <p:nvPr>
            <p:ph type="body" sz="quarter" idx="56" hasCustomPrompt="1"/>
          </p:nvPr>
        </p:nvSpPr>
        <p:spPr>
          <a:xfrm>
            <a:off x="6456687" y="1620863"/>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ru-RU" sz="1800" b="1" cap="all" baseline="0" dirty="0">
                <a:solidFill>
                  <a:sysClr val="windowText" lastClr="000000"/>
                </a:solidFill>
                <a:latin typeface="Calibri" panose="020F0502020204030204" pitchFamily="34" charset="0"/>
              </a:defRPr>
            </a:lvl1pPr>
          </a:lstStyle>
          <a:p>
            <a:pPr marL="0" lvl="0" algn="ctr" rtl="0"/>
            <a:r>
              <a:rPr lang="ru-RU" noProof="0" dirty="0"/>
              <a:t>ДОБАВЬТЕ ТЕКСТ</a:t>
            </a:r>
          </a:p>
        </p:txBody>
      </p:sp>
      <p:sp>
        <p:nvSpPr>
          <p:cNvPr id="72" name="Текст 61">
            <a:extLst>
              <a:ext uri="{FF2B5EF4-FFF2-40B4-BE49-F238E27FC236}">
                <a16:creationId xmlns:a16="http://schemas.microsoft.com/office/drawing/2014/main" id="{6CEEACE9-8EE4-FC32-AF27-4B73BC93D379}"/>
              </a:ext>
            </a:extLst>
          </p:cNvPr>
          <p:cNvSpPr>
            <a:spLocks noGrp="1"/>
          </p:cNvSpPr>
          <p:nvPr userDrawn="1">
            <p:ph type="body" sz="quarter" idx="17" hasCustomPrompt="1"/>
          </p:nvPr>
        </p:nvSpPr>
        <p:spPr>
          <a:xfrm>
            <a:off x="6631548" y="2244785"/>
            <a:ext cx="1280160" cy="475432"/>
          </a:xfrm>
        </p:spPr>
        <p:txBody>
          <a:bodyPr rtlCol="0">
            <a:noAutofit/>
          </a:bodyPr>
          <a:lstStyle>
            <a:lvl1pPr marL="0" indent="0" algn="ctr">
              <a:buNone/>
              <a:defRPr lang="ru-RU" sz="1200"/>
            </a:lvl1pPr>
            <a:lvl2pPr marL="457200" indent="0" algn="ctr">
              <a:buNone/>
              <a:defRPr lang="ru-RU" sz="1400"/>
            </a:lvl2pPr>
            <a:lvl3pPr marL="914400" indent="0" algn="ctr">
              <a:buNone/>
              <a:defRPr lang="ru-RU" sz="1400"/>
            </a:lvl3pPr>
            <a:lvl4pPr marL="1371600" indent="0" algn="ctr">
              <a:buNone/>
              <a:defRPr lang="ru-RU" sz="1400"/>
            </a:lvl4pPr>
            <a:lvl5pPr marL="1828800" indent="0" algn="ctr">
              <a:buNone/>
              <a:defRPr lang="ru-RU" sz="1400"/>
            </a:lvl5pPr>
          </a:lstStyle>
          <a:p>
            <a:pPr lvl="0" rtl="0"/>
            <a:r>
              <a:rPr lang="ru-RU" noProof="0"/>
              <a:t>Здесь нужно добавить текст</a:t>
            </a:r>
          </a:p>
        </p:txBody>
      </p:sp>
      <p:sp>
        <p:nvSpPr>
          <p:cNvPr id="73" name="Текст 63">
            <a:extLst>
              <a:ext uri="{FF2B5EF4-FFF2-40B4-BE49-F238E27FC236}">
                <a16:creationId xmlns:a16="http://schemas.microsoft.com/office/drawing/2014/main" id="{BB7F9FF1-7617-3B39-E510-593E236FBA7E}"/>
              </a:ext>
            </a:extLst>
          </p:cNvPr>
          <p:cNvSpPr>
            <a:spLocks noGrp="1"/>
          </p:cNvSpPr>
          <p:nvPr userDrawn="1">
            <p:ph type="body" sz="quarter" idx="18" hasCustomPrompt="1"/>
          </p:nvPr>
        </p:nvSpPr>
        <p:spPr>
          <a:xfrm>
            <a:off x="6631548" y="2717225"/>
            <a:ext cx="1280160" cy="206582"/>
          </a:xfrm>
        </p:spPr>
        <p:txBody>
          <a:bodyPr lIns="0" tIns="0" rIns="0" rtlCol="0">
            <a:noAutofit/>
          </a:bodyPr>
          <a:lstStyle>
            <a:lvl1pPr marL="0" indent="0" algn="ctr">
              <a:buNone/>
              <a:defRPr lang="ru-RU" sz="1000"/>
            </a:lvl1pPr>
            <a:lvl2pPr marL="457200" indent="0" algn="ctr">
              <a:buNone/>
              <a:defRPr lang="ru-RU" sz="1200"/>
            </a:lvl2pPr>
            <a:lvl3pPr marL="914400" indent="0" algn="ctr">
              <a:buNone/>
              <a:defRPr lang="ru-RU" sz="1200"/>
            </a:lvl3pPr>
            <a:lvl4pPr marL="1371600" indent="0" algn="ctr">
              <a:buNone/>
              <a:defRPr lang="ru-RU" sz="1200"/>
            </a:lvl4pPr>
            <a:lvl5pPr marL="1828800" indent="0" algn="ctr">
              <a:buNone/>
              <a:defRPr lang="ru-RU" sz="1200"/>
            </a:lvl5pPr>
          </a:lstStyle>
          <a:p>
            <a:pPr lvl="0" rtl="0"/>
            <a:r>
              <a:rPr lang="ru-RU" noProof="0"/>
              <a:t>Здесь нужно добавить текст</a:t>
            </a:r>
          </a:p>
        </p:txBody>
      </p:sp>
      <p:sp>
        <p:nvSpPr>
          <p:cNvPr id="104" name="Текст 97">
            <a:extLst>
              <a:ext uri="{FF2B5EF4-FFF2-40B4-BE49-F238E27FC236}">
                <a16:creationId xmlns:a16="http://schemas.microsoft.com/office/drawing/2014/main" id="{0CD90A5F-4D3D-6BB1-B8CE-765DCC95EC90}"/>
              </a:ext>
            </a:extLst>
          </p:cNvPr>
          <p:cNvSpPr>
            <a:spLocks noGrp="1"/>
          </p:cNvSpPr>
          <p:nvPr userDrawn="1">
            <p:ph type="body" sz="quarter" idx="39" hasCustomPrompt="1"/>
          </p:nvPr>
        </p:nvSpPr>
        <p:spPr>
          <a:xfrm>
            <a:off x="7748705" y="2909287"/>
            <a:ext cx="630936" cy="630936"/>
          </a:xfrm>
          <a:prstGeom prst="ellipse">
            <a:avLst/>
          </a:prstGeom>
          <a:solidFill>
            <a:schemeClr val="accent4">
              <a:lumMod val="60000"/>
              <a:lumOff val="40000"/>
            </a:schemeClr>
          </a:solidFill>
          <a:ln w="44450">
            <a:solidFill>
              <a:schemeClr val="tx1"/>
            </a:solidFill>
          </a:ln>
        </p:spPr>
        <p:txBody>
          <a:bodyPr lIns="0" tIns="0" rIns="0" bIns="0" rtlCol="0" anchor="ctr">
            <a:noAutofit/>
          </a:bodyPr>
          <a:lstStyle>
            <a:lvl1pPr marL="0" indent="0" algn="ctr">
              <a:lnSpc>
                <a:spcPct val="100000"/>
              </a:lnSpc>
              <a:spcBef>
                <a:spcPts val="0"/>
              </a:spcBef>
              <a:buNone/>
              <a:defRPr lang="ru-RU" sz="2800" b="1">
                <a:ln w="0">
                  <a:noFill/>
                </a:ln>
                <a:solidFill>
                  <a:schemeClr val="tx1"/>
                </a:solidFill>
              </a:defRPr>
            </a:lvl1pPr>
            <a:lvl2pPr marL="457200" indent="0">
              <a:buNone/>
              <a:defRPr lang="ru-RU" sz="2800"/>
            </a:lvl2pPr>
            <a:lvl3pPr marL="914400" indent="0">
              <a:buNone/>
              <a:defRPr lang="ru-RU" sz="2800"/>
            </a:lvl3pPr>
            <a:lvl4pPr marL="1371600" indent="0">
              <a:buNone/>
              <a:defRPr lang="ru-RU" sz="2800"/>
            </a:lvl4pPr>
            <a:lvl5pPr marL="1828800" indent="0">
              <a:buNone/>
              <a:defRPr lang="ru-RU" sz="2800"/>
            </a:lvl5pPr>
          </a:lstStyle>
          <a:p>
            <a:pPr lvl="0" rtl="0"/>
            <a:r>
              <a:rPr lang="ru-RU" noProof="0"/>
              <a:t>№</a:t>
            </a:r>
          </a:p>
        </p:txBody>
      </p:sp>
      <p:sp>
        <p:nvSpPr>
          <p:cNvPr id="61" name="Текст 5">
            <a:extLst>
              <a:ext uri="{FF2B5EF4-FFF2-40B4-BE49-F238E27FC236}">
                <a16:creationId xmlns:a16="http://schemas.microsoft.com/office/drawing/2014/main" id="{82F7A4E9-C42A-A2A2-A151-F766779E3962}"/>
              </a:ext>
            </a:extLst>
          </p:cNvPr>
          <p:cNvSpPr>
            <a:spLocks noGrp="1"/>
          </p:cNvSpPr>
          <p:nvPr>
            <p:ph type="body" sz="quarter" idx="54" hasCustomPrompt="1"/>
          </p:nvPr>
        </p:nvSpPr>
        <p:spPr>
          <a:xfrm>
            <a:off x="8236399" y="4614369"/>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ru-RU" sz="1800" b="1" cap="all" baseline="0" dirty="0">
                <a:solidFill>
                  <a:sysClr val="windowText" lastClr="000000"/>
                </a:solidFill>
                <a:latin typeface="Calibri" panose="020F0502020204030204" pitchFamily="34" charset="0"/>
              </a:defRPr>
            </a:lvl1pPr>
          </a:lstStyle>
          <a:p>
            <a:pPr marL="0" lvl="0" algn="ctr" rtl="0"/>
            <a:r>
              <a:rPr lang="ru-RU" noProof="0" dirty="0"/>
              <a:t>ДОБАВЬТЕ ТЕКСТ</a:t>
            </a:r>
          </a:p>
        </p:txBody>
      </p:sp>
      <p:sp>
        <p:nvSpPr>
          <p:cNvPr id="106" name="Текст 97">
            <a:extLst>
              <a:ext uri="{FF2B5EF4-FFF2-40B4-BE49-F238E27FC236}">
                <a16:creationId xmlns:a16="http://schemas.microsoft.com/office/drawing/2014/main" id="{51E633B7-1E95-92E2-7DDC-9A7B9E70B756}"/>
              </a:ext>
            </a:extLst>
          </p:cNvPr>
          <p:cNvSpPr>
            <a:spLocks noGrp="1"/>
          </p:cNvSpPr>
          <p:nvPr userDrawn="1">
            <p:ph type="body" sz="quarter" idx="41" hasCustomPrompt="1"/>
          </p:nvPr>
        </p:nvSpPr>
        <p:spPr>
          <a:xfrm>
            <a:off x="9479259" y="4328031"/>
            <a:ext cx="630936" cy="630936"/>
          </a:xfrm>
          <a:prstGeom prst="ellipse">
            <a:avLst/>
          </a:prstGeom>
          <a:solidFill>
            <a:schemeClr val="accent4">
              <a:lumMod val="60000"/>
              <a:lumOff val="40000"/>
            </a:schemeClr>
          </a:solidFill>
          <a:ln w="44450">
            <a:solidFill>
              <a:schemeClr val="tx1"/>
            </a:solidFill>
          </a:ln>
        </p:spPr>
        <p:txBody>
          <a:bodyPr lIns="0" tIns="0" rIns="0" bIns="0" rtlCol="0" anchor="ctr">
            <a:noAutofit/>
          </a:bodyPr>
          <a:lstStyle>
            <a:lvl1pPr marL="0" indent="0" algn="ctr">
              <a:lnSpc>
                <a:spcPct val="100000"/>
              </a:lnSpc>
              <a:spcBef>
                <a:spcPts val="0"/>
              </a:spcBef>
              <a:buNone/>
              <a:defRPr lang="ru-RU" sz="2800" b="1">
                <a:ln w="0">
                  <a:noFill/>
                </a:ln>
                <a:solidFill>
                  <a:schemeClr val="tx1"/>
                </a:solidFill>
              </a:defRPr>
            </a:lvl1pPr>
            <a:lvl2pPr marL="457200" indent="0">
              <a:buNone/>
              <a:defRPr lang="ru-RU" sz="2800"/>
            </a:lvl2pPr>
            <a:lvl3pPr marL="914400" indent="0">
              <a:buNone/>
              <a:defRPr lang="ru-RU" sz="2800"/>
            </a:lvl3pPr>
            <a:lvl4pPr marL="1371600" indent="0">
              <a:buNone/>
              <a:defRPr lang="ru-RU" sz="2800"/>
            </a:lvl4pPr>
            <a:lvl5pPr marL="1828800" indent="0">
              <a:buNone/>
              <a:defRPr lang="ru-RU" sz="2800"/>
            </a:lvl5pPr>
          </a:lstStyle>
          <a:p>
            <a:pPr lvl="0" rtl="0"/>
            <a:r>
              <a:rPr lang="ru-RU" noProof="0"/>
              <a:t>№</a:t>
            </a:r>
          </a:p>
        </p:txBody>
      </p:sp>
      <p:sp>
        <p:nvSpPr>
          <p:cNvPr id="95" name="Текст 61">
            <a:extLst>
              <a:ext uri="{FF2B5EF4-FFF2-40B4-BE49-F238E27FC236}">
                <a16:creationId xmlns:a16="http://schemas.microsoft.com/office/drawing/2014/main" id="{5FCDC069-8B0F-C8F3-14E9-43A09900CB95}"/>
              </a:ext>
            </a:extLst>
          </p:cNvPr>
          <p:cNvSpPr>
            <a:spLocks noGrp="1"/>
          </p:cNvSpPr>
          <p:nvPr userDrawn="1">
            <p:ph type="body" sz="quarter" idx="32" hasCustomPrompt="1"/>
          </p:nvPr>
        </p:nvSpPr>
        <p:spPr>
          <a:xfrm>
            <a:off x="8361036" y="5369722"/>
            <a:ext cx="1378359" cy="481857"/>
          </a:xfrm>
        </p:spPr>
        <p:txBody>
          <a:bodyPr rtlCol="0">
            <a:noAutofit/>
          </a:bodyPr>
          <a:lstStyle>
            <a:lvl1pPr marL="0" indent="0" algn="ctr">
              <a:buNone/>
              <a:defRPr lang="ru-RU" sz="1200"/>
            </a:lvl1pPr>
            <a:lvl2pPr marL="457200" indent="0" algn="ctr">
              <a:buNone/>
              <a:defRPr lang="ru-RU" sz="1400"/>
            </a:lvl2pPr>
            <a:lvl3pPr marL="914400" indent="0" algn="ctr">
              <a:buNone/>
              <a:defRPr lang="ru-RU" sz="1400"/>
            </a:lvl3pPr>
            <a:lvl4pPr marL="1371600" indent="0" algn="ctr">
              <a:buNone/>
              <a:defRPr lang="ru-RU" sz="1400"/>
            </a:lvl4pPr>
            <a:lvl5pPr marL="1828800" indent="0" algn="ctr">
              <a:buNone/>
              <a:defRPr lang="ru-RU" sz="1400"/>
            </a:lvl5pPr>
          </a:lstStyle>
          <a:p>
            <a:pPr lvl="0" rtl="0"/>
            <a:r>
              <a:rPr lang="ru-RU" noProof="0"/>
              <a:t>Здесь нужно добавить текст</a:t>
            </a:r>
          </a:p>
        </p:txBody>
      </p:sp>
      <p:sp>
        <p:nvSpPr>
          <p:cNvPr id="96" name="Текст 63">
            <a:extLst>
              <a:ext uri="{FF2B5EF4-FFF2-40B4-BE49-F238E27FC236}">
                <a16:creationId xmlns:a16="http://schemas.microsoft.com/office/drawing/2014/main" id="{CCA209C9-0DFE-4936-4192-BC3D167ABED8}"/>
              </a:ext>
            </a:extLst>
          </p:cNvPr>
          <p:cNvSpPr>
            <a:spLocks noGrp="1"/>
          </p:cNvSpPr>
          <p:nvPr userDrawn="1">
            <p:ph type="body" sz="quarter" idx="33" hasCustomPrompt="1"/>
          </p:nvPr>
        </p:nvSpPr>
        <p:spPr>
          <a:xfrm>
            <a:off x="8361036" y="5857403"/>
            <a:ext cx="1378359" cy="206582"/>
          </a:xfrm>
        </p:spPr>
        <p:txBody>
          <a:bodyPr lIns="0" tIns="0" rIns="0" rtlCol="0">
            <a:noAutofit/>
          </a:bodyPr>
          <a:lstStyle>
            <a:lvl1pPr marL="0" indent="0" algn="ctr">
              <a:buNone/>
              <a:defRPr lang="ru-RU" sz="1000"/>
            </a:lvl1pPr>
            <a:lvl2pPr marL="457200" indent="0" algn="ctr">
              <a:buNone/>
              <a:defRPr lang="ru-RU" sz="1200"/>
            </a:lvl2pPr>
            <a:lvl3pPr marL="914400" indent="0" algn="ctr">
              <a:buNone/>
              <a:defRPr lang="ru-RU" sz="1200"/>
            </a:lvl3pPr>
            <a:lvl4pPr marL="1371600" indent="0" algn="ctr">
              <a:buNone/>
              <a:defRPr lang="ru-RU" sz="1200"/>
            </a:lvl4pPr>
            <a:lvl5pPr marL="1828800" indent="0" algn="ctr">
              <a:buNone/>
              <a:defRPr lang="ru-RU" sz="1200"/>
            </a:lvl5pPr>
          </a:lstStyle>
          <a:p>
            <a:pPr lvl="0" rtl="0"/>
            <a:r>
              <a:rPr lang="ru-RU" noProof="0"/>
              <a:t>Здесь нужно добавить текст</a:t>
            </a:r>
          </a:p>
        </p:txBody>
      </p:sp>
      <p:sp>
        <p:nvSpPr>
          <p:cNvPr id="63" name="Текст 5">
            <a:extLst>
              <a:ext uri="{FF2B5EF4-FFF2-40B4-BE49-F238E27FC236}">
                <a16:creationId xmlns:a16="http://schemas.microsoft.com/office/drawing/2014/main" id="{89D6F33A-39E4-F20B-73C8-F48B2A375F86}"/>
              </a:ext>
            </a:extLst>
          </p:cNvPr>
          <p:cNvSpPr>
            <a:spLocks noGrp="1"/>
          </p:cNvSpPr>
          <p:nvPr>
            <p:ph type="body" sz="quarter" idx="55" hasCustomPrompt="1"/>
          </p:nvPr>
        </p:nvSpPr>
        <p:spPr>
          <a:xfrm>
            <a:off x="9442443" y="2600480"/>
            <a:ext cx="1627632" cy="1618488"/>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ru-RU" sz="1800" b="1" cap="all" baseline="0" dirty="0">
                <a:solidFill>
                  <a:sysClr val="windowText" lastClr="000000"/>
                </a:solidFill>
                <a:latin typeface="Calibri" panose="020F0502020204030204" pitchFamily="34" charset="0"/>
              </a:defRPr>
            </a:lvl1pPr>
          </a:lstStyle>
          <a:p>
            <a:pPr marL="0" lvl="0" algn="ctr" rtl="0"/>
            <a:r>
              <a:rPr lang="ru-RU" noProof="0" dirty="0"/>
              <a:t>ДОБАВЬТЕ ТЕКСТ</a:t>
            </a:r>
          </a:p>
        </p:txBody>
      </p:sp>
      <p:sp>
        <p:nvSpPr>
          <p:cNvPr id="105" name="Текст 97">
            <a:extLst>
              <a:ext uri="{FF2B5EF4-FFF2-40B4-BE49-F238E27FC236}">
                <a16:creationId xmlns:a16="http://schemas.microsoft.com/office/drawing/2014/main" id="{BC978A5E-BA57-D579-B645-8427AD22EA44}"/>
              </a:ext>
            </a:extLst>
          </p:cNvPr>
          <p:cNvSpPr>
            <a:spLocks noGrp="1"/>
          </p:cNvSpPr>
          <p:nvPr userDrawn="1">
            <p:ph type="body" sz="quarter" idx="40" hasCustomPrompt="1"/>
          </p:nvPr>
        </p:nvSpPr>
        <p:spPr>
          <a:xfrm>
            <a:off x="10752251" y="2307353"/>
            <a:ext cx="630936" cy="630936"/>
          </a:xfrm>
          <a:prstGeom prst="ellipse">
            <a:avLst/>
          </a:prstGeom>
          <a:solidFill>
            <a:schemeClr val="accent4">
              <a:lumMod val="60000"/>
              <a:lumOff val="40000"/>
            </a:schemeClr>
          </a:solidFill>
          <a:ln w="44450">
            <a:solidFill>
              <a:schemeClr val="tx1"/>
            </a:solidFill>
          </a:ln>
        </p:spPr>
        <p:txBody>
          <a:bodyPr lIns="0" tIns="0" rIns="0" bIns="0" rtlCol="0" anchor="ctr">
            <a:noAutofit/>
          </a:bodyPr>
          <a:lstStyle>
            <a:lvl1pPr marL="0" indent="0" algn="ctr">
              <a:lnSpc>
                <a:spcPct val="100000"/>
              </a:lnSpc>
              <a:spcBef>
                <a:spcPts val="0"/>
              </a:spcBef>
              <a:buNone/>
              <a:defRPr lang="ru-RU" sz="2800" b="1">
                <a:ln w="0">
                  <a:noFill/>
                </a:ln>
                <a:solidFill>
                  <a:schemeClr val="tx1"/>
                </a:solidFill>
              </a:defRPr>
            </a:lvl1pPr>
            <a:lvl2pPr marL="457200" indent="0">
              <a:buNone/>
              <a:defRPr lang="ru-RU" sz="2800"/>
            </a:lvl2pPr>
            <a:lvl3pPr marL="914400" indent="0">
              <a:buNone/>
              <a:defRPr lang="ru-RU" sz="2800"/>
            </a:lvl3pPr>
            <a:lvl4pPr marL="1371600" indent="0">
              <a:buNone/>
              <a:defRPr lang="ru-RU" sz="2800"/>
            </a:lvl4pPr>
            <a:lvl5pPr marL="1828800" indent="0">
              <a:buNone/>
              <a:defRPr lang="ru-RU" sz="2800"/>
            </a:lvl5pPr>
          </a:lstStyle>
          <a:p>
            <a:pPr lvl="0" rtl="0"/>
            <a:r>
              <a:rPr lang="ru-RU" noProof="0"/>
              <a:t>№</a:t>
            </a:r>
          </a:p>
        </p:txBody>
      </p:sp>
      <p:sp>
        <p:nvSpPr>
          <p:cNvPr id="75" name="Текст 61">
            <a:extLst>
              <a:ext uri="{FF2B5EF4-FFF2-40B4-BE49-F238E27FC236}">
                <a16:creationId xmlns:a16="http://schemas.microsoft.com/office/drawing/2014/main" id="{B6F832EC-808B-6975-C6A4-504CA92D4C2B}"/>
              </a:ext>
            </a:extLst>
          </p:cNvPr>
          <p:cNvSpPr>
            <a:spLocks noGrp="1"/>
          </p:cNvSpPr>
          <p:nvPr userDrawn="1">
            <p:ph type="body" sz="quarter" idx="20" hasCustomPrompt="1"/>
          </p:nvPr>
        </p:nvSpPr>
        <p:spPr>
          <a:xfrm>
            <a:off x="9609126" y="3233383"/>
            <a:ext cx="1280160" cy="475432"/>
          </a:xfrm>
        </p:spPr>
        <p:txBody>
          <a:bodyPr rtlCol="0">
            <a:noAutofit/>
          </a:bodyPr>
          <a:lstStyle>
            <a:lvl1pPr marL="0" indent="0" algn="ctr">
              <a:buNone/>
              <a:defRPr lang="ru-RU" sz="1200"/>
            </a:lvl1pPr>
            <a:lvl2pPr marL="457200" indent="0" algn="ctr">
              <a:buNone/>
              <a:defRPr lang="ru-RU" sz="1400"/>
            </a:lvl2pPr>
            <a:lvl3pPr marL="914400" indent="0" algn="ctr">
              <a:buNone/>
              <a:defRPr lang="ru-RU" sz="1400"/>
            </a:lvl3pPr>
            <a:lvl4pPr marL="1371600" indent="0" algn="ctr">
              <a:buNone/>
              <a:defRPr lang="ru-RU" sz="1400"/>
            </a:lvl4pPr>
            <a:lvl5pPr marL="1828800" indent="0" algn="ctr">
              <a:buNone/>
              <a:defRPr lang="ru-RU" sz="1400"/>
            </a:lvl5pPr>
          </a:lstStyle>
          <a:p>
            <a:pPr lvl="0" rtl="0"/>
            <a:r>
              <a:rPr lang="ru-RU" noProof="0"/>
              <a:t>Здесь нужно добавить текст</a:t>
            </a:r>
          </a:p>
        </p:txBody>
      </p:sp>
      <p:sp>
        <p:nvSpPr>
          <p:cNvPr id="76" name="Текст 63">
            <a:extLst>
              <a:ext uri="{FF2B5EF4-FFF2-40B4-BE49-F238E27FC236}">
                <a16:creationId xmlns:a16="http://schemas.microsoft.com/office/drawing/2014/main" id="{133A3E42-95A8-F5D9-0568-81B074FC5EBA}"/>
              </a:ext>
            </a:extLst>
          </p:cNvPr>
          <p:cNvSpPr>
            <a:spLocks noGrp="1"/>
          </p:cNvSpPr>
          <p:nvPr userDrawn="1">
            <p:ph type="body" sz="quarter" idx="21" hasCustomPrompt="1"/>
          </p:nvPr>
        </p:nvSpPr>
        <p:spPr>
          <a:xfrm>
            <a:off x="9609126" y="3705823"/>
            <a:ext cx="1280160" cy="206582"/>
          </a:xfrm>
        </p:spPr>
        <p:txBody>
          <a:bodyPr lIns="0" tIns="0" rIns="0" rtlCol="0">
            <a:noAutofit/>
          </a:bodyPr>
          <a:lstStyle>
            <a:lvl1pPr marL="0" indent="0" algn="ctr">
              <a:buNone/>
              <a:defRPr lang="ru-RU" sz="1000"/>
            </a:lvl1pPr>
            <a:lvl2pPr marL="457200" indent="0" algn="ctr">
              <a:buNone/>
              <a:defRPr lang="ru-RU" sz="1200"/>
            </a:lvl2pPr>
            <a:lvl3pPr marL="914400" indent="0" algn="ctr">
              <a:buNone/>
              <a:defRPr lang="ru-RU" sz="1200"/>
            </a:lvl3pPr>
            <a:lvl4pPr marL="1371600" indent="0" algn="ctr">
              <a:buNone/>
              <a:defRPr lang="ru-RU" sz="1200"/>
            </a:lvl4pPr>
            <a:lvl5pPr marL="1828800" indent="0" algn="ctr">
              <a:buNone/>
              <a:defRPr lang="ru-RU" sz="1200"/>
            </a:lvl5pPr>
          </a:lstStyle>
          <a:p>
            <a:pPr lvl="0" rtl="0"/>
            <a:r>
              <a:rPr lang="ru-RU" noProof="0"/>
              <a:t>Здесь нужно добавить текст</a:t>
            </a:r>
          </a:p>
        </p:txBody>
      </p:sp>
      <p:grpSp>
        <p:nvGrpSpPr>
          <p:cNvPr id="111" name="Группа 110">
            <a:extLst>
              <a:ext uri="{FF2B5EF4-FFF2-40B4-BE49-F238E27FC236}">
                <a16:creationId xmlns:a16="http://schemas.microsoft.com/office/drawing/2014/main" id="{3DF54CD3-BB3E-E782-CD8E-51009C4C983B}"/>
              </a:ext>
              <a:ext uri="{C183D7F6-B498-43B3-948B-1728B52AA6E4}">
                <adec:decorative xmlns:adec="http://schemas.microsoft.com/office/drawing/2017/decorative" xmlns="" val="1"/>
              </a:ext>
            </a:extLst>
          </p:cNvPr>
          <p:cNvGrpSpPr/>
          <p:nvPr userDrawn="1"/>
        </p:nvGrpSpPr>
        <p:grpSpPr>
          <a:xfrm>
            <a:off x="904788" y="2454293"/>
            <a:ext cx="952774" cy="952774"/>
            <a:chOff x="1439932" y="5704678"/>
            <a:chExt cx="528220" cy="528220"/>
          </a:xfrm>
        </p:grpSpPr>
        <p:sp>
          <p:nvSpPr>
            <p:cNvPr id="112" name="Rounded Rectangle 22">
              <a:extLst>
                <a:ext uri="{FF2B5EF4-FFF2-40B4-BE49-F238E27FC236}">
                  <a16:creationId xmlns:a16="http://schemas.microsoft.com/office/drawing/2014/main" id="{AF537999-FC7A-D972-3F60-688A6E291ABB}"/>
                </a:ext>
              </a:extLst>
            </p:cNvPr>
            <p:cNvSpPr/>
            <p:nvPr/>
          </p:nvSpPr>
          <p:spPr>
            <a:xfrm>
              <a:off x="1584325" y="5946775"/>
              <a:ext cx="231775" cy="257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pic>
          <p:nvPicPr>
            <p:cNvPr id="113" name="Графический объект 112" descr="Контурное изображение стакана">
              <a:extLst>
                <a:ext uri="{FF2B5EF4-FFF2-40B4-BE49-F238E27FC236}">
                  <a16:creationId xmlns:a16="http://schemas.microsoft.com/office/drawing/2014/main" id="{0B68F278-EA7A-A028-E6FE-49BCB80C02E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39932" y="5704678"/>
              <a:ext cx="528220" cy="528220"/>
            </a:xfrm>
            <a:prstGeom prst="rect">
              <a:avLst/>
            </a:prstGeom>
          </p:spPr>
        </p:pic>
      </p:grpSp>
      <p:grpSp>
        <p:nvGrpSpPr>
          <p:cNvPr id="25" name="Группа 24">
            <a:extLst>
              <a:ext uri="{FF2B5EF4-FFF2-40B4-BE49-F238E27FC236}">
                <a16:creationId xmlns:a16="http://schemas.microsoft.com/office/drawing/2014/main" id="{DA472485-8431-4413-76EE-E60ECE8C4CCA}"/>
              </a:ext>
              <a:ext uri="{C183D7F6-B498-43B3-948B-1728B52AA6E4}">
                <adec:decorative xmlns:adec="http://schemas.microsoft.com/office/drawing/2017/decorative" xmlns="" val="1"/>
              </a:ext>
            </a:extLst>
          </p:cNvPr>
          <p:cNvGrpSpPr/>
          <p:nvPr userDrawn="1"/>
        </p:nvGrpSpPr>
        <p:grpSpPr>
          <a:xfrm>
            <a:off x="2664150" y="3684053"/>
            <a:ext cx="952774" cy="952774"/>
            <a:chOff x="2951231" y="3465853"/>
            <a:chExt cx="528220" cy="528220"/>
          </a:xfrm>
        </p:grpSpPr>
        <p:sp>
          <p:nvSpPr>
            <p:cNvPr id="26" name="Triangle 25">
              <a:extLst>
                <a:ext uri="{FF2B5EF4-FFF2-40B4-BE49-F238E27FC236}">
                  <a16:creationId xmlns:a16="http://schemas.microsoft.com/office/drawing/2014/main" id="{E67F9920-7336-E2C5-FDBA-ED51BB31268E}"/>
                </a:ext>
              </a:extLst>
            </p:cNvPr>
            <p:cNvSpPr/>
            <p:nvPr/>
          </p:nvSpPr>
          <p:spPr>
            <a:xfrm>
              <a:off x="3117064" y="3719958"/>
              <a:ext cx="196553" cy="24110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pic>
          <p:nvPicPr>
            <p:cNvPr id="27" name="Графический объект 26" descr="Контурное изображение фляжки">
              <a:extLst>
                <a:ext uri="{FF2B5EF4-FFF2-40B4-BE49-F238E27FC236}">
                  <a16:creationId xmlns:a16="http://schemas.microsoft.com/office/drawing/2014/main" id="{F4815F2C-6ED5-865C-6B4B-80AFD725C0B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951231" y="3465853"/>
              <a:ext cx="528220" cy="528220"/>
            </a:xfrm>
            <a:prstGeom prst="rect">
              <a:avLst/>
            </a:prstGeom>
          </p:spPr>
        </p:pic>
      </p:grpSp>
      <p:grpSp>
        <p:nvGrpSpPr>
          <p:cNvPr id="28" name="Группа 27">
            <a:extLst>
              <a:ext uri="{FF2B5EF4-FFF2-40B4-BE49-F238E27FC236}">
                <a16:creationId xmlns:a16="http://schemas.microsoft.com/office/drawing/2014/main" id="{71EE792B-79B1-50C3-343A-E3F4D5402B9B}"/>
              </a:ext>
              <a:ext uri="{C183D7F6-B498-43B3-948B-1728B52AA6E4}">
                <adec:decorative xmlns:adec="http://schemas.microsoft.com/office/drawing/2017/decorative" xmlns="" val="1"/>
              </a:ext>
            </a:extLst>
          </p:cNvPr>
          <p:cNvGrpSpPr/>
          <p:nvPr userDrawn="1"/>
        </p:nvGrpSpPr>
        <p:grpSpPr>
          <a:xfrm>
            <a:off x="3938315" y="1480066"/>
            <a:ext cx="952774" cy="952774"/>
            <a:chOff x="4289303" y="1663393"/>
            <a:chExt cx="528220" cy="528220"/>
          </a:xfrm>
        </p:grpSpPr>
        <p:sp>
          <p:nvSpPr>
            <p:cNvPr id="29" name="Triangle 28">
              <a:extLst>
                <a:ext uri="{FF2B5EF4-FFF2-40B4-BE49-F238E27FC236}">
                  <a16:creationId xmlns:a16="http://schemas.microsoft.com/office/drawing/2014/main" id="{F8552807-4426-A927-ECE6-5AC796EC0C35}"/>
                </a:ext>
              </a:extLst>
            </p:cNvPr>
            <p:cNvSpPr/>
            <p:nvPr/>
          </p:nvSpPr>
          <p:spPr>
            <a:xfrm>
              <a:off x="4413250" y="1775103"/>
              <a:ext cx="174625" cy="14605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pic>
          <p:nvPicPr>
            <p:cNvPr id="30" name="Графический объект 29" descr="Очертания гор">
              <a:extLst>
                <a:ext uri="{FF2B5EF4-FFF2-40B4-BE49-F238E27FC236}">
                  <a16:creationId xmlns:a16="http://schemas.microsoft.com/office/drawing/2014/main" id="{DAB608FC-C0B8-B163-AE89-433F36BD13C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289303" y="1663393"/>
              <a:ext cx="528220" cy="528220"/>
            </a:xfrm>
            <a:prstGeom prst="rect">
              <a:avLst/>
            </a:prstGeom>
          </p:spPr>
        </p:pic>
      </p:grpSp>
      <p:grpSp>
        <p:nvGrpSpPr>
          <p:cNvPr id="59" name="Группа 58">
            <a:extLst>
              <a:ext uri="{FF2B5EF4-FFF2-40B4-BE49-F238E27FC236}">
                <a16:creationId xmlns:a16="http://schemas.microsoft.com/office/drawing/2014/main" id="{D99B50B6-EFD7-4DFA-6C2D-453341A8DCED}"/>
              </a:ext>
              <a:ext uri="{C183D7F6-B498-43B3-948B-1728B52AA6E4}">
                <adec:decorative xmlns:adec="http://schemas.microsoft.com/office/drawing/2017/decorative" xmlns="" val="1"/>
              </a:ext>
            </a:extLst>
          </p:cNvPr>
          <p:cNvGrpSpPr/>
          <p:nvPr userDrawn="1"/>
        </p:nvGrpSpPr>
        <p:grpSpPr>
          <a:xfrm>
            <a:off x="4622277" y="5047462"/>
            <a:ext cx="805762" cy="805762"/>
            <a:chOff x="4622277" y="5047462"/>
            <a:chExt cx="805762" cy="805762"/>
          </a:xfrm>
        </p:grpSpPr>
        <p:sp>
          <p:nvSpPr>
            <p:cNvPr id="48" name="Oval 47">
              <a:extLst>
                <a:ext uri="{FF2B5EF4-FFF2-40B4-BE49-F238E27FC236}">
                  <a16:creationId xmlns:a16="http://schemas.microsoft.com/office/drawing/2014/main" id="{B5628EA7-1F58-28ED-D2BF-911EDFF9C1AE}"/>
                </a:ext>
                <a:ext uri="{C183D7F6-B498-43B3-948B-1728B52AA6E4}">
                  <adec:decorative xmlns:adec="http://schemas.microsoft.com/office/drawing/2017/decorative" xmlns="" val="1"/>
                </a:ext>
              </a:extLst>
            </p:cNvPr>
            <p:cNvSpPr/>
            <p:nvPr userDrawn="1"/>
          </p:nvSpPr>
          <p:spPr>
            <a:xfrm>
              <a:off x="4682503" y="5096114"/>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nvGrpSpPr>
            <p:cNvPr id="18" name="Группа 17">
              <a:extLst>
                <a:ext uri="{FF2B5EF4-FFF2-40B4-BE49-F238E27FC236}">
                  <a16:creationId xmlns:a16="http://schemas.microsoft.com/office/drawing/2014/main" id="{B4B798C8-1467-0056-A809-6782DE79ABB4}"/>
                </a:ext>
                <a:ext uri="{C183D7F6-B498-43B3-948B-1728B52AA6E4}">
                  <adec:decorative xmlns:adec="http://schemas.microsoft.com/office/drawing/2017/decorative" xmlns="" val="1"/>
                </a:ext>
              </a:extLst>
            </p:cNvPr>
            <p:cNvGrpSpPr/>
            <p:nvPr userDrawn="1"/>
          </p:nvGrpSpPr>
          <p:grpSpPr>
            <a:xfrm>
              <a:off x="4622277" y="5047462"/>
              <a:ext cx="805762" cy="805762"/>
              <a:chOff x="4754023" y="5074814"/>
              <a:chExt cx="528220" cy="528220"/>
            </a:xfrm>
          </p:grpSpPr>
          <p:sp>
            <p:nvSpPr>
              <p:cNvPr id="19" name="Oval 18">
                <a:extLst>
                  <a:ext uri="{FF2B5EF4-FFF2-40B4-BE49-F238E27FC236}">
                    <a16:creationId xmlns:a16="http://schemas.microsoft.com/office/drawing/2014/main" id="{0B213240-4F8D-98CD-565D-2EC9BEDADC1B}"/>
                  </a:ext>
                </a:extLst>
              </p:cNvPr>
              <p:cNvSpPr/>
              <p:nvPr/>
            </p:nvSpPr>
            <p:spPr>
              <a:xfrm>
                <a:off x="4997450" y="5334000"/>
                <a:ext cx="47625" cy="476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pic>
            <p:nvPicPr>
              <p:cNvPr id="21" name="Графический объект 20" descr="Контурное изображение секундомера, на котором прошло 50 % времени">
                <a:extLst>
                  <a:ext uri="{FF2B5EF4-FFF2-40B4-BE49-F238E27FC236}">
                    <a16:creationId xmlns:a16="http://schemas.microsoft.com/office/drawing/2014/main" id="{46885AC9-7CD3-8BC1-E57A-61B4E8C1E1EA}"/>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754023" y="5074814"/>
                <a:ext cx="528220" cy="528220"/>
              </a:xfrm>
              <a:prstGeom prst="rect">
                <a:avLst/>
              </a:prstGeom>
            </p:spPr>
          </p:pic>
        </p:grpSp>
      </p:grpSp>
      <p:grpSp>
        <p:nvGrpSpPr>
          <p:cNvPr id="8" name="Группа 7">
            <a:extLst>
              <a:ext uri="{FF2B5EF4-FFF2-40B4-BE49-F238E27FC236}">
                <a16:creationId xmlns:a16="http://schemas.microsoft.com/office/drawing/2014/main" id="{63C61C0D-B53E-B284-0E62-9A7696BD9534}"/>
              </a:ext>
              <a:ext uri="{C183D7F6-B498-43B3-948B-1728B52AA6E4}">
                <adec:decorative xmlns:adec="http://schemas.microsoft.com/office/drawing/2017/decorative" xmlns="" val="1"/>
              </a:ext>
            </a:extLst>
          </p:cNvPr>
          <p:cNvGrpSpPr/>
          <p:nvPr userDrawn="1"/>
        </p:nvGrpSpPr>
        <p:grpSpPr>
          <a:xfrm>
            <a:off x="6561140" y="3547070"/>
            <a:ext cx="952774" cy="991627"/>
            <a:chOff x="6561140" y="3547070"/>
            <a:chExt cx="952774" cy="991627"/>
          </a:xfrm>
        </p:grpSpPr>
        <p:sp>
          <p:nvSpPr>
            <p:cNvPr id="49" name="Oval 48">
              <a:extLst>
                <a:ext uri="{FF2B5EF4-FFF2-40B4-BE49-F238E27FC236}">
                  <a16:creationId xmlns:a16="http://schemas.microsoft.com/office/drawing/2014/main" id="{1ED6A410-8C78-CE05-2EF9-C9A68C64C280}"/>
                </a:ext>
                <a:ext uri="{C183D7F6-B498-43B3-948B-1728B52AA6E4}">
                  <adec:decorative xmlns:adec="http://schemas.microsoft.com/office/drawing/2017/decorative" xmlns="" val="1"/>
                </a:ext>
              </a:extLst>
            </p:cNvPr>
            <p:cNvSpPr/>
            <p:nvPr userDrawn="1"/>
          </p:nvSpPr>
          <p:spPr>
            <a:xfrm>
              <a:off x="6681053" y="3547070"/>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nvGrpSpPr>
            <p:cNvPr id="15" name="Группа 14">
              <a:extLst>
                <a:ext uri="{FF2B5EF4-FFF2-40B4-BE49-F238E27FC236}">
                  <a16:creationId xmlns:a16="http://schemas.microsoft.com/office/drawing/2014/main" id="{2BA5654A-7FC5-4977-C6AD-476320F5D90E}"/>
                </a:ext>
                <a:ext uri="{C183D7F6-B498-43B3-948B-1728B52AA6E4}">
                  <adec:decorative xmlns:adec="http://schemas.microsoft.com/office/drawing/2017/decorative" xmlns="" val="1"/>
                </a:ext>
              </a:extLst>
            </p:cNvPr>
            <p:cNvGrpSpPr/>
            <p:nvPr userDrawn="1"/>
          </p:nvGrpSpPr>
          <p:grpSpPr>
            <a:xfrm>
              <a:off x="6561140" y="3585923"/>
              <a:ext cx="952774" cy="952774"/>
              <a:chOff x="6747063" y="4036055"/>
              <a:chExt cx="528220" cy="528220"/>
            </a:xfrm>
          </p:grpSpPr>
          <p:sp>
            <p:nvSpPr>
              <p:cNvPr id="16" name="Rounded Rectangle 15">
                <a:extLst>
                  <a:ext uri="{FF2B5EF4-FFF2-40B4-BE49-F238E27FC236}">
                    <a16:creationId xmlns:a16="http://schemas.microsoft.com/office/drawing/2014/main" id="{C21946C9-9EAF-4B63-599A-FC4E42672D69}"/>
                  </a:ext>
                </a:extLst>
              </p:cNvPr>
              <p:cNvSpPr/>
              <p:nvPr/>
            </p:nvSpPr>
            <p:spPr>
              <a:xfrm>
                <a:off x="6943725" y="4137025"/>
                <a:ext cx="139700" cy="15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pic>
            <p:nvPicPr>
              <p:cNvPr id="17" name="Графический объект 16" descr="Контурное изображение космонавта-мужчины">
                <a:extLst>
                  <a:ext uri="{FF2B5EF4-FFF2-40B4-BE49-F238E27FC236}">
                    <a16:creationId xmlns:a16="http://schemas.microsoft.com/office/drawing/2014/main" id="{669C584F-84D8-2E01-04A5-78685124A48C}"/>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747063" y="4036055"/>
                <a:ext cx="528220" cy="528220"/>
              </a:xfrm>
              <a:prstGeom prst="rect">
                <a:avLst/>
              </a:prstGeom>
            </p:spPr>
          </p:pic>
        </p:grpSp>
      </p:grpSp>
      <p:grpSp>
        <p:nvGrpSpPr>
          <p:cNvPr id="60" name="Группа 59">
            <a:extLst>
              <a:ext uri="{FF2B5EF4-FFF2-40B4-BE49-F238E27FC236}">
                <a16:creationId xmlns:a16="http://schemas.microsoft.com/office/drawing/2014/main" id="{6149857E-2F60-360F-AF5E-6E21997C3EA4}"/>
              </a:ext>
              <a:ext uri="{C183D7F6-B498-43B3-948B-1728B52AA6E4}">
                <adec:decorative xmlns:adec="http://schemas.microsoft.com/office/drawing/2017/decorative" xmlns="" val="1"/>
              </a:ext>
            </a:extLst>
          </p:cNvPr>
          <p:cNvGrpSpPr/>
          <p:nvPr userDrawn="1"/>
        </p:nvGrpSpPr>
        <p:grpSpPr>
          <a:xfrm>
            <a:off x="7989572" y="1815518"/>
            <a:ext cx="952774" cy="1002186"/>
            <a:chOff x="7989572" y="1815518"/>
            <a:chExt cx="952774" cy="1002186"/>
          </a:xfrm>
        </p:grpSpPr>
        <p:sp>
          <p:nvSpPr>
            <p:cNvPr id="50" name="Oval 49">
              <a:extLst>
                <a:ext uri="{FF2B5EF4-FFF2-40B4-BE49-F238E27FC236}">
                  <a16:creationId xmlns:a16="http://schemas.microsoft.com/office/drawing/2014/main" id="{07A2D96D-82E4-1EE2-0409-4CDEBEA4176D}"/>
                </a:ext>
                <a:ext uri="{C183D7F6-B498-43B3-948B-1728B52AA6E4}">
                  <adec:decorative xmlns:adec="http://schemas.microsoft.com/office/drawing/2017/decorative" xmlns="" val="1"/>
                </a:ext>
              </a:extLst>
            </p:cNvPr>
            <p:cNvSpPr/>
            <p:nvPr userDrawn="1"/>
          </p:nvSpPr>
          <p:spPr>
            <a:xfrm>
              <a:off x="8156791" y="1815518"/>
              <a:ext cx="549989" cy="952774"/>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nvGrpSpPr>
            <p:cNvPr id="41" name="Группа 40">
              <a:extLst>
                <a:ext uri="{FF2B5EF4-FFF2-40B4-BE49-F238E27FC236}">
                  <a16:creationId xmlns:a16="http://schemas.microsoft.com/office/drawing/2014/main" id="{0251065B-A02E-6D16-E39C-A8CDAB7272B8}"/>
                </a:ext>
                <a:ext uri="{C183D7F6-B498-43B3-948B-1728B52AA6E4}">
                  <adec:decorative xmlns:adec="http://schemas.microsoft.com/office/drawing/2017/decorative" xmlns="" val="1"/>
                </a:ext>
              </a:extLst>
            </p:cNvPr>
            <p:cNvGrpSpPr/>
            <p:nvPr userDrawn="1"/>
          </p:nvGrpSpPr>
          <p:grpSpPr>
            <a:xfrm>
              <a:off x="7989572" y="1864930"/>
              <a:ext cx="952774" cy="952774"/>
              <a:chOff x="8184330" y="2237414"/>
              <a:chExt cx="528220" cy="528220"/>
            </a:xfrm>
          </p:grpSpPr>
          <p:sp>
            <p:nvSpPr>
              <p:cNvPr id="42" name="Rounded Rectangle 41">
                <a:extLst>
                  <a:ext uri="{FF2B5EF4-FFF2-40B4-BE49-F238E27FC236}">
                    <a16:creationId xmlns:a16="http://schemas.microsoft.com/office/drawing/2014/main" id="{0E3875A7-721F-9D93-6152-34CD9E51E351}"/>
                  </a:ext>
                </a:extLst>
              </p:cNvPr>
              <p:cNvSpPr/>
              <p:nvPr/>
            </p:nvSpPr>
            <p:spPr>
              <a:xfrm>
                <a:off x="8375754" y="2552075"/>
                <a:ext cx="146154" cy="1086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pic>
            <p:nvPicPr>
              <p:cNvPr id="43" name="Графический объект 42" descr="Контурное изображение люминесцентной лампы">
                <a:extLst>
                  <a:ext uri="{FF2B5EF4-FFF2-40B4-BE49-F238E27FC236}">
                    <a16:creationId xmlns:a16="http://schemas.microsoft.com/office/drawing/2014/main" id="{AAAAD4CF-FEF8-CD94-C24A-F58B69EA741D}"/>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184330" y="2237414"/>
                <a:ext cx="528220" cy="528220"/>
              </a:xfrm>
              <a:prstGeom prst="rect">
                <a:avLst/>
              </a:prstGeom>
            </p:spPr>
          </p:pic>
        </p:grpSp>
      </p:grpSp>
      <p:grpSp>
        <p:nvGrpSpPr>
          <p:cNvPr id="36" name="Группа 35">
            <a:extLst>
              <a:ext uri="{FF2B5EF4-FFF2-40B4-BE49-F238E27FC236}">
                <a16:creationId xmlns:a16="http://schemas.microsoft.com/office/drawing/2014/main" id="{EBAAFE76-32E1-9AFA-B10F-10B6FF9B1010}"/>
              </a:ext>
              <a:ext uri="{C183D7F6-B498-43B3-948B-1728B52AA6E4}">
                <adec:decorative xmlns:adec="http://schemas.microsoft.com/office/drawing/2017/decorative" xmlns="" val="1"/>
              </a:ext>
            </a:extLst>
          </p:cNvPr>
          <p:cNvGrpSpPr/>
          <p:nvPr userDrawn="1"/>
        </p:nvGrpSpPr>
        <p:grpSpPr>
          <a:xfrm>
            <a:off x="9340613" y="1492493"/>
            <a:ext cx="952774" cy="952774"/>
            <a:chOff x="11298880" y="3198881"/>
            <a:chExt cx="528220" cy="528220"/>
          </a:xfrm>
        </p:grpSpPr>
        <p:sp>
          <p:nvSpPr>
            <p:cNvPr id="37" name="Triangle 36">
              <a:extLst>
                <a:ext uri="{FF2B5EF4-FFF2-40B4-BE49-F238E27FC236}">
                  <a16:creationId xmlns:a16="http://schemas.microsoft.com/office/drawing/2014/main" id="{7EC20B07-2082-1525-F73C-72C3AEFD7AEF}"/>
                </a:ext>
              </a:extLst>
            </p:cNvPr>
            <p:cNvSpPr/>
            <p:nvPr/>
          </p:nvSpPr>
          <p:spPr>
            <a:xfrm rot="2647120">
              <a:off x="11709901" y="3241598"/>
              <a:ext cx="89654" cy="5344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nvGrpSpPr>
            <p:cNvPr id="38" name="Группа 37">
              <a:extLst>
                <a:ext uri="{FF2B5EF4-FFF2-40B4-BE49-F238E27FC236}">
                  <a16:creationId xmlns:a16="http://schemas.microsoft.com/office/drawing/2014/main" id="{30A6CB04-7F44-2656-B5C0-BA19CF4A55EF}"/>
                </a:ext>
              </a:extLst>
            </p:cNvPr>
            <p:cNvGrpSpPr/>
            <p:nvPr/>
          </p:nvGrpSpPr>
          <p:grpSpPr>
            <a:xfrm>
              <a:off x="11298880" y="3198881"/>
              <a:ext cx="528220" cy="528220"/>
              <a:chOff x="11298880" y="3198881"/>
              <a:chExt cx="528220" cy="528220"/>
            </a:xfrm>
          </p:grpSpPr>
          <p:sp>
            <p:nvSpPr>
              <p:cNvPr id="39" name="Oval 38">
                <a:extLst>
                  <a:ext uri="{FF2B5EF4-FFF2-40B4-BE49-F238E27FC236}">
                    <a16:creationId xmlns:a16="http://schemas.microsoft.com/office/drawing/2014/main" id="{DDE88159-7C0D-0ECA-4691-159E9F72B0C3}"/>
                  </a:ext>
                </a:extLst>
              </p:cNvPr>
              <p:cNvSpPr/>
              <p:nvPr/>
            </p:nvSpPr>
            <p:spPr>
              <a:xfrm>
                <a:off x="11623675" y="3327400"/>
                <a:ext cx="73025" cy="730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pic>
            <p:nvPicPr>
              <p:cNvPr id="40" name="Графический объект 39" descr="Контурное изображение ракеты">
                <a:extLst>
                  <a:ext uri="{FF2B5EF4-FFF2-40B4-BE49-F238E27FC236}">
                    <a16:creationId xmlns:a16="http://schemas.microsoft.com/office/drawing/2014/main" id="{31D8AE9C-6DAE-18D0-4E11-D1847BFA33A3}"/>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1298880" y="3198881"/>
                <a:ext cx="528220" cy="528220"/>
              </a:xfrm>
              <a:prstGeom prst="rect">
                <a:avLst/>
              </a:prstGeom>
            </p:spPr>
          </p:pic>
        </p:grpSp>
      </p:grpSp>
      <p:grpSp>
        <p:nvGrpSpPr>
          <p:cNvPr id="31" name="Группа 30">
            <a:extLst>
              <a:ext uri="{FF2B5EF4-FFF2-40B4-BE49-F238E27FC236}">
                <a16:creationId xmlns:a16="http://schemas.microsoft.com/office/drawing/2014/main" id="{3E151E43-388D-1379-0C86-3B16B7D21A20}"/>
              </a:ext>
              <a:ext uri="{C183D7F6-B498-43B3-948B-1728B52AA6E4}">
                <adec:decorative xmlns:adec="http://schemas.microsoft.com/office/drawing/2017/decorative" xmlns="" val="1"/>
              </a:ext>
            </a:extLst>
          </p:cNvPr>
          <p:cNvGrpSpPr/>
          <p:nvPr userDrawn="1"/>
        </p:nvGrpSpPr>
        <p:grpSpPr>
          <a:xfrm>
            <a:off x="10415559" y="4602158"/>
            <a:ext cx="952774" cy="952774"/>
            <a:chOff x="8712550" y="4007070"/>
            <a:chExt cx="528220" cy="528220"/>
          </a:xfrm>
        </p:grpSpPr>
        <p:sp>
          <p:nvSpPr>
            <p:cNvPr id="32" name="Oval 31">
              <a:extLst>
                <a:ext uri="{FF2B5EF4-FFF2-40B4-BE49-F238E27FC236}">
                  <a16:creationId xmlns:a16="http://schemas.microsoft.com/office/drawing/2014/main" id="{A684B467-F2BC-E2CA-C1D8-58E2B8928DE0}"/>
                </a:ext>
              </a:extLst>
            </p:cNvPr>
            <p:cNvSpPr/>
            <p:nvPr/>
          </p:nvSpPr>
          <p:spPr>
            <a:xfrm>
              <a:off x="9051925" y="420052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nvGrpSpPr>
            <p:cNvPr id="33" name="Группа 32">
              <a:extLst>
                <a:ext uri="{FF2B5EF4-FFF2-40B4-BE49-F238E27FC236}">
                  <a16:creationId xmlns:a16="http://schemas.microsoft.com/office/drawing/2014/main" id="{FC8A76DE-D6B4-E7E8-9BFC-5047FA2FBC9E}"/>
                </a:ext>
              </a:extLst>
            </p:cNvPr>
            <p:cNvGrpSpPr/>
            <p:nvPr/>
          </p:nvGrpSpPr>
          <p:grpSpPr>
            <a:xfrm>
              <a:off x="8712550" y="4007070"/>
              <a:ext cx="528220" cy="528220"/>
              <a:chOff x="8712550" y="4007070"/>
              <a:chExt cx="528220" cy="528220"/>
            </a:xfrm>
          </p:grpSpPr>
          <p:sp>
            <p:nvSpPr>
              <p:cNvPr id="34" name="Oval 33">
                <a:extLst>
                  <a:ext uri="{FF2B5EF4-FFF2-40B4-BE49-F238E27FC236}">
                    <a16:creationId xmlns:a16="http://schemas.microsoft.com/office/drawing/2014/main" id="{F7CB0088-71D9-B173-01F3-643D37EA15A1}"/>
                  </a:ext>
                </a:extLst>
              </p:cNvPr>
              <p:cNvSpPr/>
              <p:nvPr/>
            </p:nvSpPr>
            <p:spPr>
              <a:xfrm>
                <a:off x="8858250" y="4162425"/>
                <a:ext cx="123825" cy="1238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pic>
            <p:nvPicPr>
              <p:cNvPr id="35" name="Графический объект 34" descr="Тестовое контурное изображение">
                <a:extLst>
                  <a:ext uri="{FF2B5EF4-FFF2-40B4-BE49-F238E27FC236}">
                    <a16:creationId xmlns:a16="http://schemas.microsoft.com/office/drawing/2014/main" id="{FFF4E145-FBE6-1035-8727-3E5365516D5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712550" y="4007070"/>
                <a:ext cx="528220" cy="528220"/>
              </a:xfrm>
              <a:prstGeom prst="rect">
                <a:avLst/>
              </a:prstGeom>
            </p:spPr>
          </p:pic>
        </p:grpSp>
      </p:grpSp>
      <p:grpSp>
        <p:nvGrpSpPr>
          <p:cNvPr id="58" name="Группа 57">
            <a:extLst>
              <a:ext uri="{FF2B5EF4-FFF2-40B4-BE49-F238E27FC236}">
                <a16:creationId xmlns:a16="http://schemas.microsoft.com/office/drawing/2014/main" id="{09AD1300-26B6-4618-9923-C9763BEA8E46}"/>
              </a:ext>
              <a:ext uri="{C183D7F6-B498-43B3-948B-1728B52AA6E4}">
                <adec:decorative xmlns:adec="http://schemas.microsoft.com/office/drawing/2017/decorative" xmlns="" val="1"/>
              </a:ext>
            </a:extLst>
          </p:cNvPr>
          <p:cNvGrpSpPr/>
          <p:nvPr userDrawn="1"/>
        </p:nvGrpSpPr>
        <p:grpSpPr>
          <a:xfrm>
            <a:off x="177629" y="1323744"/>
            <a:ext cx="11401345" cy="4795500"/>
            <a:chOff x="177629" y="1323744"/>
            <a:chExt cx="11401345" cy="4795500"/>
          </a:xfrm>
        </p:grpSpPr>
        <p:grpSp>
          <p:nvGrpSpPr>
            <p:cNvPr id="196" name="Группа 195">
              <a:extLst>
                <a:ext uri="{FF2B5EF4-FFF2-40B4-BE49-F238E27FC236}">
                  <a16:creationId xmlns:a16="http://schemas.microsoft.com/office/drawing/2014/main" id="{191DB388-8AE6-D27E-EE45-54AE4D407964}"/>
                </a:ext>
                <a:ext uri="{C183D7F6-B498-43B3-948B-1728B52AA6E4}">
                  <adec:decorative xmlns:adec="http://schemas.microsoft.com/office/drawing/2017/decorative" xmlns="" val="1"/>
                </a:ext>
              </a:extLst>
            </p:cNvPr>
            <p:cNvGrpSpPr/>
            <p:nvPr userDrawn="1"/>
          </p:nvGrpSpPr>
          <p:grpSpPr>
            <a:xfrm>
              <a:off x="177629" y="4491478"/>
              <a:ext cx="301769" cy="301769"/>
              <a:chOff x="177629" y="4485128"/>
              <a:chExt cx="301769" cy="301769"/>
            </a:xfrm>
          </p:grpSpPr>
          <p:sp>
            <p:nvSpPr>
              <p:cNvPr id="195" name="Oval 194">
                <a:extLst>
                  <a:ext uri="{FF2B5EF4-FFF2-40B4-BE49-F238E27FC236}">
                    <a16:creationId xmlns:a16="http://schemas.microsoft.com/office/drawing/2014/main" id="{A53DBD0A-368E-A0FF-F28C-D20A7ED52A21}"/>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sp>
            <p:nvSpPr>
              <p:cNvPr id="176" name="Oval 175">
                <a:extLst>
                  <a:ext uri="{FF2B5EF4-FFF2-40B4-BE49-F238E27FC236}">
                    <a16:creationId xmlns:a16="http://schemas.microsoft.com/office/drawing/2014/main" id="{7AD83492-28D3-6EE9-3E89-83AFC92038C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grpSp>
          <p:nvGrpSpPr>
            <p:cNvPr id="200" name="Группа 199">
              <a:extLst>
                <a:ext uri="{FF2B5EF4-FFF2-40B4-BE49-F238E27FC236}">
                  <a16:creationId xmlns:a16="http://schemas.microsoft.com/office/drawing/2014/main" id="{C9EDB943-E93A-7686-9CD5-D347DCEB1AD8}"/>
                </a:ext>
                <a:ext uri="{C183D7F6-B498-43B3-948B-1728B52AA6E4}">
                  <adec:decorative xmlns:adec="http://schemas.microsoft.com/office/drawing/2017/decorative" xmlns="" val="1"/>
                </a:ext>
              </a:extLst>
            </p:cNvPr>
            <p:cNvGrpSpPr/>
            <p:nvPr userDrawn="1"/>
          </p:nvGrpSpPr>
          <p:grpSpPr>
            <a:xfrm>
              <a:off x="3840437" y="1323744"/>
              <a:ext cx="301769" cy="301769"/>
              <a:chOff x="177629" y="4485128"/>
              <a:chExt cx="301769" cy="301769"/>
            </a:xfrm>
          </p:grpSpPr>
          <p:sp>
            <p:nvSpPr>
              <p:cNvPr id="201" name="Oval 200">
                <a:extLst>
                  <a:ext uri="{FF2B5EF4-FFF2-40B4-BE49-F238E27FC236}">
                    <a16:creationId xmlns:a16="http://schemas.microsoft.com/office/drawing/2014/main" id="{05C43D67-C50C-4951-E374-5EB39BCFEE06}"/>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sp>
            <p:nvSpPr>
              <p:cNvPr id="202" name="Oval 201">
                <a:extLst>
                  <a:ext uri="{FF2B5EF4-FFF2-40B4-BE49-F238E27FC236}">
                    <a16:creationId xmlns:a16="http://schemas.microsoft.com/office/drawing/2014/main" id="{36F888DD-164A-602B-6C03-391875003382}"/>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grpSp>
          <p:nvGrpSpPr>
            <p:cNvPr id="203" name="Группа 202">
              <a:extLst>
                <a:ext uri="{FF2B5EF4-FFF2-40B4-BE49-F238E27FC236}">
                  <a16:creationId xmlns:a16="http://schemas.microsoft.com/office/drawing/2014/main" id="{A1398F04-4324-B068-362D-86BADA8CE26F}"/>
                </a:ext>
                <a:ext uri="{C183D7F6-B498-43B3-948B-1728B52AA6E4}">
                  <adec:decorative xmlns:adec="http://schemas.microsoft.com/office/drawing/2017/decorative" xmlns="" val="1"/>
                </a:ext>
              </a:extLst>
            </p:cNvPr>
            <p:cNvGrpSpPr/>
            <p:nvPr userDrawn="1"/>
          </p:nvGrpSpPr>
          <p:grpSpPr>
            <a:xfrm>
              <a:off x="4866228" y="5817475"/>
              <a:ext cx="301769" cy="301769"/>
              <a:chOff x="177629" y="4485128"/>
              <a:chExt cx="301769" cy="301769"/>
            </a:xfrm>
          </p:grpSpPr>
          <p:sp>
            <p:nvSpPr>
              <p:cNvPr id="204" name="Oval 203">
                <a:extLst>
                  <a:ext uri="{FF2B5EF4-FFF2-40B4-BE49-F238E27FC236}">
                    <a16:creationId xmlns:a16="http://schemas.microsoft.com/office/drawing/2014/main" id="{64313864-DCAC-8C56-BC93-C2E9D7175F28}"/>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sp>
            <p:nvSpPr>
              <p:cNvPr id="205" name="Oval 204">
                <a:extLst>
                  <a:ext uri="{FF2B5EF4-FFF2-40B4-BE49-F238E27FC236}">
                    <a16:creationId xmlns:a16="http://schemas.microsoft.com/office/drawing/2014/main" id="{F2E03A96-264C-9B16-02A7-AB662FAF753B}"/>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grpSp>
          <p:nvGrpSpPr>
            <p:cNvPr id="206" name="Группа 205">
              <a:extLst>
                <a:ext uri="{FF2B5EF4-FFF2-40B4-BE49-F238E27FC236}">
                  <a16:creationId xmlns:a16="http://schemas.microsoft.com/office/drawing/2014/main" id="{558FF337-DCBF-E18A-612C-6FAC8AA7FCF4}"/>
                </a:ext>
                <a:ext uri="{C183D7F6-B498-43B3-948B-1728B52AA6E4}">
                  <adec:decorative xmlns:adec="http://schemas.microsoft.com/office/drawing/2017/decorative" xmlns="" val="1"/>
                </a:ext>
              </a:extLst>
            </p:cNvPr>
            <p:cNvGrpSpPr/>
            <p:nvPr userDrawn="1"/>
          </p:nvGrpSpPr>
          <p:grpSpPr>
            <a:xfrm>
              <a:off x="8748446" y="2579010"/>
              <a:ext cx="301769" cy="301769"/>
              <a:chOff x="177629" y="4485128"/>
              <a:chExt cx="301769" cy="301769"/>
            </a:xfrm>
          </p:grpSpPr>
          <p:sp>
            <p:nvSpPr>
              <p:cNvPr id="207" name="Oval 206">
                <a:extLst>
                  <a:ext uri="{FF2B5EF4-FFF2-40B4-BE49-F238E27FC236}">
                    <a16:creationId xmlns:a16="http://schemas.microsoft.com/office/drawing/2014/main" id="{C7C00316-C72E-9B3C-82C8-DC629EB6B01E}"/>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sp>
            <p:nvSpPr>
              <p:cNvPr id="208" name="Oval 207">
                <a:extLst>
                  <a:ext uri="{FF2B5EF4-FFF2-40B4-BE49-F238E27FC236}">
                    <a16:creationId xmlns:a16="http://schemas.microsoft.com/office/drawing/2014/main" id="{65D02F47-AFC8-498E-83E7-8CE50A21ABA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grpSp>
          <p:nvGrpSpPr>
            <p:cNvPr id="209" name="Группа 208">
              <a:extLst>
                <a:ext uri="{FF2B5EF4-FFF2-40B4-BE49-F238E27FC236}">
                  <a16:creationId xmlns:a16="http://schemas.microsoft.com/office/drawing/2014/main" id="{625E5C35-EC87-4623-6A74-C2C555578E47}"/>
                </a:ext>
                <a:ext uri="{C183D7F6-B498-43B3-948B-1728B52AA6E4}">
                  <adec:decorative xmlns:adec="http://schemas.microsoft.com/office/drawing/2017/decorative" xmlns="" val="1"/>
                </a:ext>
              </a:extLst>
            </p:cNvPr>
            <p:cNvGrpSpPr/>
            <p:nvPr userDrawn="1"/>
          </p:nvGrpSpPr>
          <p:grpSpPr>
            <a:xfrm>
              <a:off x="11277205" y="1774315"/>
              <a:ext cx="301769" cy="301769"/>
              <a:chOff x="177629" y="4485128"/>
              <a:chExt cx="301769" cy="301769"/>
            </a:xfrm>
          </p:grpSpPr>
          <p:sp>
            <p:nvSpPr>
              <p:cNvPr id="210" name="Oval 209">
                <a:extLst>
                  <a:ext uri="{FF2B5EF4-FFF2-40B4-BE49-F238E27FC236}">
                    <a16:creationId xmlns:a16="http://schemas.microsoft.com/office/drawing/2014/main" id="{83634796-B5E9-6A3D-F3ED-093E1E473DBD}"/>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sp>
            <p:nvSpPr>
              <p:cNvPr id="211" name="Oval 210">
                <a:extLst>
                  <a:ext uri="{FF2B5EF4-FFF2-40B4-BE49-F238E27FC236}">
                    <a16:creationId xmlns:a16="http://schemas.microsoft.com/office/drawing/2014/main" id="{61D37696-FE84-D547-9323-A142EB361F1D}"/>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sp>
          <p:nvSpPr>
            <p:cNvPr id="44" name="Oval 43">
              <a:extLst>
                <a:ext uri="{FF2B5EF4-FFF2-40B4-BE49-F238E27FC236}">
                  <a16:creationId xmlns:a16="http://schemas.microsoft.com/office/drawing/2014/main" id="{951AF843-DA06-6016-4B8C-21A2FCEBD190}"/>
                </a:ext>
                <a:ext uri="{C183D7F6-B498-43B3-948B-1728B52AA6E4}">
                  <adec:decorative xmlns:adec="http://schemas.microsoft.com/office/drawing/2017/decorative" xmlns="" val="1"/>
                </a:ext>
              </a:extLst>
            </p:cNvPr>
            <p:cNvSpPr/>
            <p:nvPr userDrawn="1"/>
          </p:nvSpPr>
          <p:spPr>
            <a:xfrm>
              <a:off x="1235858" y="1807123"/>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sp>
          <p:nvSpPr>
            <p:cNvPr id="45" name="Oval 44">
              <a:extLst>
                <a:ext uri="{FF2B5EF4-FFF2-40B4-BE49-F238E27FC236}">
                  <a16:creationId xmlns:a16="http://schemas.microsoft.com/office/drawing/2014/main" id="{8C4B75F1-72BF-3E5E-0873-D2DD25B5C228}"/>
                </a:ext>
                <a:ext uri="{C183D7F6-B498-43B3-948B-1728B52AA6E4}">
                  <adec:decorative xmlns:adec="http://schemas.microsoft.com/office/drawing/2017/decorative" xmlns="" val="1"/>
                </a:ext>
              </a:extLst>
            </p:cNvPr>
            <p:cNvSpPr/>
            <p:nvPr userDrawn="1"/>
          </p:nvSpPr>
          <p:spPr>
            <a:xfrm>
              <a:off x="6084045" y="3210780"/>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sp>
          <p:nvSpPr>
            <p:cNvPr id="46" name="Oval 45">
              <a:extLst>
                <a:ext uri="{FF2B5EF4-FFF2-40B4-BE49-F238E27FC236}">
                  <a16:creationId xmlns:a16="http://schemas.microsoft.com/office/drawing/2014/main" id="{B2889E39-C57E-12AE-4D30-32EFAA08FEC4}"/>
                </a:ext>
                <a:ext uri="{C183D7F6-B498-43B3-948B-1728B52AA6E4}">
                  <adec:decorative xmlns:adec="http://schemas.microsoft.com/office/drawing/2017/decorative" xmlns="" val="1"/>
                </a:ext>
              </a:extLst>
            </p:cNvPr>
            <p:cNvSpPr/>
            <p:nvPr userDrawn="1"/>
          </p:nvSpPr>
          <p:spPr>
            <a:xfrm>
              <a:off x="10293387" y="5819412"/>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sp>
          <p:nvSpPr>
            <p:cNvPr id="47" name="Oval 46">
              <a:extLst>
                <a:ext uri="{FF2B5EF4-FFF2-40B4-BE49-F238E27FC236}">
                  <a16:creationId xmlns:a16="http://schemas.microsoft.com/office/drawing/2014/main" id="{6F5C2B1A-E152-E79C-52FC-D79C44C8D117}"/>
                </a:ext>
                <a:ext uri="{C183D7F6-B498-43B3-948B-1728B52AA6E4}">
                  <adec:decorative xmlns:adec="http://schemas.microsoft.com/office/drawing/2017/decorative" xmlns="" val="1"/>
                </a:ext>
              </a:extLst>
            </p:cNvPr>
            <p:cNvSpPr/>
            <p:nvPr userDrawn="1"/>
          </p:nvSpPr>
          <p:spPr>
            <a:xfrm>
              <a:off x="2051341" y="5849417"/>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ru-RU"/>
              </a:defPPr>
            </a:lstStyle>
            <a:p>
              <a:pPr algn="ctr" rtl="0"/>
              <a:endParaRPr lang="ru-RU" noProof="0" dirty="0">
                <a:latin typeface="Calibri" panose="020F0502020204030204" pitchFamily="34" charset="0"/>
              </a:endParaRPr>
            </a:p>
          </p:txBody>
        </p:sp>
      </p:grpSp>
    </p:spTree>
    <p:extLst>
      <p:ext uri="{BB962C8B-B14F-4D97-AF65-F5344CB8AC3E}">
        <p14:creationId xmlns:p14="http://schemas.microsoft.com/office/powerpoint/2010/main" val="193190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E2C4C0C-615B-4794-B07A-D550D8AF1E61}" type="datetimeFigureOut">
              <a:rPr lang="ru-RU" smtClean="0"/>
              <a:t>22.12.2024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250059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ru-RU" smtClean="0"/>
              <a:t>Образец заголовка</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E2C4C0C-615B-4794-B07A-D550D8AF1E61}" type="datetimeFigureOut">
              <a:rPr lang="ru-RU" smtClean="0"/>
              <a:t>22.12.2024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7176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ru-RU" smtClean="0"/>
              <a:t>Образец заголовка</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DE2C4C0C-615B-4794-B07A-D550D8AF1E61}" type="datetimeFigureOut">
              <a:rPr lang="ru-RU" smtClean="0"/>
              <a:t>22.12.2024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1108593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Content Placeholder 3"/>
          <p:cNvSpPr>
            <a:spLocks noGrp="1"/>
          </p:cNvSpPr>
          <p:nvPr>
            <p:ph sz="quarter" idx="13"/>
          </p:nvPr>
        </p:nvSpPr>
        <p:spPr>
          <a:xfrm>
            <a:off x="913774" y="3051012"/>
            <a:ext cx="5106027" cy="274018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3" name="Content Placeholder 5"/>
          <p:cNvSpPr>
            <a:spLocks noGrp="1"/>
          </p:cNvSpPr>
          <p:nvPr>
            <p:ph sz="quarter" idx="14"/>
          </p:nvPr>
        </p:nvSpPr>
        <p:spPr>
          <a:xfrm>
            <a:off x="6172200" y="3051012"/>
            <a:ext cx="5105401" cy="274018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DE2C4C0C-615B-4794-B07A-D550D8AF1E61}" type="datetimeFigureOut">
              <a:rPr lang="ru-RU" smtClean="0"/>
              <a:t>22.12.2024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79622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DE2C4C0C-615B-4794-B07A-D550D8AF1E61}" type="datetimeFigureOut">
              <a:rPr lang="ru-RU" smtClean="0"/>
              <a:t>22.12.2024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1066840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E2C4C0C-615B-4794-B07A-D550D8AF1E61}" type="datetimeFigureOut">
              <a:rPr lang="ru-RU" smtClean="0"/>
              <a:t>22.12.2024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616199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ru-RU" smtClean="0"/>
              <a:t>Образец заголовка</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DE2C4C0C-615B-4794-B07A-D550D8AF1E61}" type="datetimeFigureOut">
              <a:rPr lang="ru-RU" smtClean="0"/>
              <a:t>22.12.2024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2682652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DE2C4C0C-615B-4794-B07A-D550D8AF1E61}" type="datetimeFigureOut">
              <a:rPr lang="ru-RU" smtClean="0"/>
              <a:t>22.12.2024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02D6317-B33D-4172-BC72-B1D6655BCC7E}" type="slidenum">
              <a:rPr lang="ru-RU" smtClean="0"/>
              <a:t>‹#›</a:t>
            </a:fld>
            <a:endParaRPr lang="ru-RU"/>
          </a:p>
        </p:txBody>
      </p:sp>
    </p:spTree>
    <p:extLst>
      <p:ext uri="{BB962C8B-B14F-4D97-AF65-F5344CB8AC3E}">
        <p14:creationId xmlns:p14="http://schemas.microsoft.com/office/powerpoint/2010/main" val="2911824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E2C4C0C-615B-4794-B07A-D550D8AF1E61}" type="datetimeFigureOut">
              <a:rPr lang="ru-RU" smtClean="0"/>
              <a:t>22.12.2024</a:t>
            </a:fld>
            <a:endParaRPr lang="ru-RU"/>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ru-RU"/>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02D6317-B33D-4172-BC72-B1D6655BCC7E}" type="slidenum">
              <a:rPr lang="ru-RU" smtClean="0"/>
              <a:t>‹#›</a:t>
            </a:fld>
            <a:endParaRPr lang="ru-RU"/>
          </a:p>
        </p:txBody>
      </p:sp>
    </p:spTree>
    <p:extLst>
      <p:ext uri="{BB962C8B-B14F-4D97-AF65-F5344CB8AC3E}">
        <p14:creationId xmlns:p14="http://schemas.microsoft.com/office/powerpoint/2010/main" val="530840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2.jpe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67.jpe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a:bodyPr>
          <a:lstStyle/>
          <a:p>
            <a:r>
              <a:rPr lang="en-US" sz="6000" dirty="0" smtClean="0">
                <a:effectLst>
                  <a:outerShdw blurRad="38100" dist="38100" dir="2700000" algn="tl">
                    <a:srgbClr val="000000">
                      <a:alpha val="43137"/>
                    </a:srgbClr>
                  </a:outerShdw>
                </a:effectLst>
              </a:rPr>
              <a:t>Machine learning</a:t>
            </a:r>
            <a:endParaRPr lang="ru-RU" sz="6000" dirty="0">
              <a:effectLst>
                <a:outerShdw blurRad="38100" dist="38100" dir="2700000" algn="tl">
                  <a:srgbClr val="000000">
                    <a:alpha val="43137"/>
                  </a:srgbClr>
                </a:outerShdw>
              </a:effectLst>
            </a:endParaRPr>
          </a:p>
        </p:txBody>
      </p:sp>
      <p:sp>
        <p:nvSpPr>
          <p:cNvPr id="3" name="Подзаголовок 2"/>
          <p:cNvSpPr>
            <a:spLocks noGrp="1"/>
          </p:cNvSpPr>
          <p:nvPr>
            <p:ph type="subTitle" idx="1"/>
          </p:nvPr>
        </p:nvSpPr>
        <p:spPr>
          <a:xfrm>
            <a:off x="1751012" y="3886201"/>
            <a:ext cx="8689976" cy="615462"/>
          </a:xfrm>
        </p:spPr>
        <p:txBody>
          <a:bodyPr>
            <a:normAutofit fontScale="55000" lnSpcReduction="20000"/>
          </a:bodyPr>
          <a:lstStyle/>
          <a:p>
            <a:r>
              <a:rPr lang="en-US" dirty="0" smtClean="0"/>
              <a:t>Course: Algorithms and methods of machine learning </a:t>
            </a:r>
          </a:p>
          <a:p>
            <a:r>
              <a:rPr lang="en-US" dirty="0" smtClean="0"/>
              <a:t>Practical exercises</a:t>
            </a:r>
            <a:endParaRPr lang="ru-RU" dirty="0"/>
          </a:p>
        </p:txBody>
      </p:sp>
    </p:spTree>
    <p:extLst>
      <p:ext uri="{BB962C8B-B14F-4D97-AF65-F5344CB8AC3E}">
        <p14:creationId xmlns:p14="http://schemas.microsoft.com/office/powerpoint/2010/main" val="2217350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solidFill>
                  <a:prstClr val="black"/>
                </a:solidFill>
              </a:rPr>
              <a:t>2. Getting data</a:t>
            </a:r>
            <a:endParaRPr lang="uk-UA" dirty="0"/>
          </a:p>
        </p:txBody>
      </p:sp>
      <p:sp>
        <p:nvSpPr>
          <p:cNvPr id="6" name="Текст 5"/>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63426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Load data</a:t>
            </a:r>
            <a:endParaRPr lang="uk-UA" dirty="0"/>
          </a:p>
        </p:txBody>
      </p:sp>
      <p:pic>
        <p:nvPicPr>
          <p:cNvPr id="7" name="Объект 6"/>
          <p:cNvPicPr>
            <a:picLocks noGrp="1" noChangeAspect="1"/>
          </p:cNvPicPr>
          <p:nvPr>
            <p:ph sz="quarter" idx="14"/>
          </p:nvPr>
        </p:nvPicPr>
        <p:blipFill>
          <a:blip r:embed="rId2"/>
          <a:stretch>
            <a:fillRect/>
          </a:stretch>
        </p:blipFill>
        <p:spPr>
          <a:xfrm>
            <a:off x="6215428" y="2214693"/>
            <a:ext cx="4712853" cy="3576505"/>
          </a:xfrm>
          <a:prstGeom prst="rect">
            <a:avLst/>
          </a:prstGeom>
        </p:spPr>
      </p:pic>
      <p:cxnSp>
        <p:nvCxnSpPr>
          <p:cNvPr id="9" name="Прямая соединительная линия 8"/>
          <p:cNvCxnSpPr/>
          <p:nvPr/>
        </p:nvCxnSpPr>
        <p:spPr>
          <a:xfrm flipV="1">
            <a:off x="6631912" y="4501662"/>
            <a:ext cx="3999244" cy="10048"/>
          </a:xfrm>
          <a:prstGeom prst="line">
            <a:avLst/>
          </a:prstGeom>
        </p:spPr>
        <p:style>
          <a:lnRef idx="2">
            <a:schemeClr val="accent5"/>
          </a:lnRef>
          <a:fillRef idx="0">
            <a:schemeClr val="accent5"/>
          </a:fillRef>
          <a:effectRef idx="1">
            <a:schemeClr val="accent5"/>
          </a:effectRef>
          <a:fontRef idx="minor">
            <a:schemeClr val="tx1"/>
          </a:fontRef>
        </p:style>
      </p:cxnSp>
      <p:sp>
        <p:nvSpPr>
          <p:cNvPr id="10" name="Выноска 2 9"/>
          <p:cNvSpPr/>
          <p:nvPr/>
        </p:nvSpPr>
        <p:spPr>
          <a:xfrm>
            <a:off x="8756089" y="773208"/>
            <a:ext cx="2317111" cy="1441483"/>
          </a:xfrm>
          <a:prstGeom prst="borderCallout2">
            <a:avLst>
              <a:gd name="adj1" fmla="val 18750"/>
              <a:gd name="adj2" fmla="val -8333"/>
              <a:gd name="adj3" fmla="val 18750"/>
              <a:gd name="adj4" fmla="val -16667"/>
              <a:gd name="adj5" fmla="val 249317"/>
              <a:gd name="adj6" fmla="val -757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Light Condensed" panose="020B0502040204020203" pitchFamily="34" charset="0"/>
              </a:rPr>
              <a:t>Note that the </a:t>
            </a:r>
            <a:r>
              <a:rPr lang="en-US" sz="1400" dirty="0" err="1">
                <a:latin typeface="Bahnschrift Light Condensed" panose="020B0502040204020203" pitchFamily="34" charset="0"/>
              </a:rPr>
              <a:t>total_bedroorns</a:t>
            </a:r>
            <a:r>
              <a:rPr lang="en-US" sz="1400" dirty="0">
                <a:latin typeface="Bahnschrift Light Condensed" panose="020B0502040204020203" pitchFamily="34" charset="0"/>
              </a:rPr>
              <a:t> attribute has only 20,433 non-zero values, meaning that 207 counties do not have this attribute.</a:t>
            </a:r>
            <a:endParaRPr lang="uk-UA" sz="1400" dirty="0">
              <a:latin typeface="Bahnschrift Light Condensed" panose="020B0502040204020203" pitchFamily="34" charset="0"/>
            </a:endParaRPr>
          </a:p>
        </p:txBody>
      </p:sp>
      <p:cxnSp>
        <p:nvCxnSpPr>
          <p:cNvPr id="11" name="Прямая соединительная линия 10"/>
          <p:cNvCxnSpPr/>
          <p:nvPr/>
        </p:nvCxnSpPr>
        <p:spPr>
          <a:xfrm flipV="1">
            <a:off x="6756467" y="5446207"/>
            <a:ext cx="3999244" cy="10048"/>
          </a:xfrm>
          <a:prstGeom prst="line">
            <a:avLst/>
          </a:prstGeom>
        </p:spPr>
        <p:style>
          <a:lnRef idx="2">
            <a:schemeClr val="accent5"/>
          </a:lnRef>
          <a:fillRef idx="0">
            <a:schemeClr val="accent5"/>
          </a:fillRef>
          <a:effectRef idx="1">
            <a:schemeClr val="accent5"/>
          </a:effectRef>
          <a:fontRef idx="minor">
            <a:schemeClr val="tx1"/>
          </a:fontRef>
        </p:style>
      </p:cxnSp>
      <p:sp>
        <p:nvSpPr>
          <p:cNvPr id="12" name="Выноска 2 11"/>
          <p:cNvSpPr/>
          <p:nvPr/>
        </p:nvSpPr>
        <p:spPr>
          <a:xfrm>
            <a:off x="9842185" y="2846423"/>
            <a:ext cx="2317111" cy="1441483"/>
          </a:xfrm>
          <a:prstGeom prst="borderCallout2">
            <a:avLst>
              <a:gd name="adj1" fmla="val 18750"/>
              <a:gd name="adj2" fmla="val -8333"/>
              <a:gd name="adj3" fmla="val 18750"/>
              <a:gd name="adj4" fmla="val -16667"/>
              <a:gd name="adj5" fmla="val 168455"/>
              <a:gd name="adj6" fmla="val -65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Bahnschrift Light Condensed" panose="020B0502040204020203" pitchFamily="34" charset="0"/>
              </a:rPr>
              <a:t>ocean_proxirnity</a:t>
            </a:r>
            <a:r>
              <a:rPr lang="en-US" sz="1400" dirty="0" smtClean="0">
                <a:latin typeface="Bahnschrift Light Condensed" panose="020B0502040204020203" pitchFamily="34" charset="0"/>
              </a:rPr>
              <a:t> </a:t>
            </a:r>
            <a:r>
              <a:rPr lang="en-US" sz="1400" dirty="0">
                <a:latin typeface="Bahnschrift Light Condensed" panose="020B0502040204020203" pitchFamily="34" charset="0"/>
              </a:rPr>
              <a:t>field must be a text </a:t>
            </a:r>
            <a:r>
              <a:rPr lang="en-US" sz="1400" dirty="0" smtClean="0">
                <a:latin typeface="Bahnschrift Light Condensed" panose="020B0502040204020203" pitchFamily="34" charset="0"/>
              </a:rPr>
              <a:t>attribute</a:t>
            </a:r>
            <a:endParaRPr lang="uk-UA" sz="1400" dirty="0">
              <a:latin typeface="Bahnschrift Light Condensed" panose="020B0502040204020203" pitchFamily="34" charset="0"/>
            </a:endParaRPr>
          </a:p>
        </p:txBody>
      </p:sp>
      <p:pic>
        <p:nvPicPr>
          <p:cNvPr id="14" name="Объект 13"/>
          <p:cNvPicPr>
            <a:picLocks noGrp="1" noChangeAspect="1"/>
          </p:cNvPicPr>
          <p:nvPr>
            <p:ph sz="quarter" idx="13"/>
          </p:nvPr>
        </p:nvPicPr>
        <p:blipFill>
          <a:blip r:embed="rId3"/>
          <a:stretch>
            <a:fillRect/>
          </a:stretch>
        </p:blipFill>
        <p:spPr>
          <a:xfrm>
            <a:off x="231111" y="2214690"/>
            <a:ext cx="5944663" cy="1724263"/>
          </a:xfrm>
          <a:prstGeom prst="rect">
            <a:avLst/>
          </a:prstGeom>
        </p:spPr>
      </p:pic>
      <p:sp>
        <p:nvSpPr>
          <p:cNvPr id="15" name="Прямоугольник 14"/>
          <p:cNvSpPr/>
          <p:nvPr/>
        </p:nvSpPr>
        <p:spPr>
          <a:xfrm>
            <a:off x="5466303" y="2846423"/>
            <a:ext cx="894304" cy="11930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6" name="Выноска 2 15"/>
          <p:cNvSpPr/>
          <p:nvPr/>
        </p:nvSpPr>
        <p:spPr>
          <a:xfrm>
            <a:off x="3725747" y="4221361"/>
            <a:ext cx="2317111" cy="1441483"/>
          </a:xfrm>
          <a:prstGeom prst="borderCallout2">
            <a:avLst>
              <a:gd name="adj1" fmla="val 18750"/>
              <a:gd name="adj2" fmla="val -8333"/>
              <a:gd name="adj3" fmla="val 18750"/>
              <a:gd name="adj4" fmla="val -16667"/>
              <a:gd name="adj5" fmla="val -16272"/>
              <a:gd name="adj6" fmla="val 74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Light Condensed" panose="020B0502040204020203" pitchFamily="34" charset="0"/>
              </a:rPr>
              <a:t>The values ​​in the </a:t>
            </a:r>
            <a:r>
              <a:rPr lang="en-US" sz="1400" dirty="0" err="1">
                <a:latin typeface="Bahnschrift Light Condensed" panose="020B0502040204020203" pitchFamily="34" charset="0"/>
              </a:rPr>
              <a:t>ocean_p</a:t>
            </a:r>
            <a:r>
              <a:rPr lang="en-US" sz="1400" dirty="0">
                <a:latin typeface="Bahnschrift Light Condensed" panose="020B0502040204020203" pitchFamily="34" charset="0"/>
              </a:rPr>
              <a:t> </a:t>
            </a:r>
            <a:r>
              <a:rPr lang="en-US" sz="1400" dirty="0" err="1">
                <a:latin typeface="Bahnschrift Light Condensed" panose="020B0502040204020203" pitchFamily="34" charset="0"/>
              </a:rPr>
              <a:t>roxirnit</a:t>
            </a:r>
            <a:r>
              <a:rPr lang="en-US" sz="1400" dirty="0">
                <a:latin typeface="Bahnschrift Light Condensed" panose="020B0502040204020203" pitchFamily="34" charset="0"/>
              </a:rPr>
              <a:t> column are repeated, meaning it probably represents a categorical attribute.</a:t>
            </a:r>
            <a:endParaRPr lang="uk-UA" sz="1400" dirty="0">
              <a:latin typeface="Bahnschrift Light Condensed" panose="020B0502040204020203" pitchFamily="34" charset="0"/>
            </a:endParaRPr>
          </a:p>
        </p:txBody>
      </p:sp>
      <p:pic>
        <p:nvPicPr>
          <p:cNvPr id="17" name="Рисунок 16"/>
          <p:cNvPicPr>
            <a:picLocks noChangeAspect="1"/>
          </p:cNvPicPr>
          <p:nvPr/>
        </p:nvPicPr>
        <p:blipFill>
          <a:blip r:embed="rId4"/>
          <a:stretch>
            <a:fillRect/>
          </a:stretch>
        </p:blipFill>
        <p:spPr>
          <a:xfrm>
            <a:off x="191480" y="4831394"/>
            <a:ext cx="3389348" cy="1662899"/>
          </a:xfrm>
          <a:prstGeom prst="rect">
            <a:avLst/>
          </a:prstGeom>
        </p:spPr>
      </p:pic>
    </p:spTree>
    <p:extLst>
      <p:ext uri="{BB962C8B-B14F-4D97-AF65-F5344CB8AC3E}">
        <p14:creationId xmlns:p14="http://schemas.microsoft.com/office/powerpoint/2010/main" val="154022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75" y="618517"/>
            <a:ext cx="10364451" cy="808349"/>
          </a:xfrm>
        </p:spPr>
        <p:txBody>
          <a:bodyPr/>
          <a:lstStyle/>
          <a:p>
            <a:r>
              <a:rPr lang="en-US" dirty="0" smtClean="0"/>
              <a:t>method</a:t>
            </a:r>
            <a:r>
              <a:rPr lang="uk-UA" dirty="0" smtClean="0"/>
              <a:t> </a:t>
            </a:r>
            <a:r>
              <a:rPr lang="en-US" dirty="0" smtClean="0"/>
              <a:t>describe()</a:t>
            </a:r>
            <a:endParaRPr lang="uk-UA" dirty="0"/>
          </a:p>
        </p:txBody>
      </p:sp>
      <p:pic>
        <p:nvPicPr>
          <p:cNvPr id="4" name="Объект 3"/>
          <p:cNvPicPr>
            <a:picLocks noGrp="1" noChangeAspect="1"/>
          </p:cNvPicPr>
          <p:nvPr>
            <p:ph sz="quarter" idx="13"/>
          </p:nvPr>
        </p:nvPicPr>
        <p:blipFill>
          <a:blip r:embed="rId3"/>
          <a:stretch>
            <a:fillRect/>
          </a:stretch>
        </p:blipFill>
        <p:spPr>
          <a:xfrm>
            <a:off x="773098" y="1501261"/>
            <a:ext cx="10893061" cy="3372190"/>
          </a:xfrm>
          <a:prstGeom prst="rect">
            <a:avLst/>
          </a:prstGeom>
        </p:spPr>
      </p:pic>
      <p:sp>
        <p:nvSpPr>
          <p:cNvPr id="5" name="Прямоугольник 4"/>
          <p:cNvSpPr/>
          <p:nvPr/>
        </p:nvSpPr>
        <p:spPr>
          <a:xfrm>
            <a:off x="1148861" y="5082683"/>
            <a:ext cx="9251183" cy="1077218"/>
          </a:xfrm>
          <a:prstGeom prst="rect">
            <a:avLst/>
          </a:prstGeom>
        </p:spPr>
        <p:txBody>
          <a:bodyPr wrap="square">
            <a:spAutoFit/>
          </a:bodyPr>
          <a:lstStyle/>
          <a:p>
            <a:r>
              <a:rPr lang="en-US" sz="1600" dirty="0" smtClean="0">
                <a:latin typeface="Bahnschrift Light Condensed" panose="020B0502040204020203" pitchFamily="34" charset="0"/>
              </a:rPr>
              <a:t>The 25%, 50%, and 75% rows list the corresponding percentiles: a percentile indicates the value below which a given percentage of observations in a set of measurements fall. For example, 25% of counties have a </a:t>
            </a:r>
            <a:r>
              <a:rPr lang="en-US" sz="1600" dirty="0" err="1" smtClean="0">
                <a:latin typeface="Bahnschrift Light Condensed" panose="020B0502040204020203" pitchFamily="34" charset="0"/>
              </a:rPr>
              <a:t>housing_mean_age</a:t>
            </a:r>
            <a:r>
              <a:rPr lang="en-US" sz="1600" dirty="0" smtClean="0">
                <a:latin typeface="Bahnschrift Light Condensed" panose="020B0502040204020203" pitchFamily="34" charset="0"/>
              </a:rPr>
              <a:t> below 18, while 50% of counties have a </a:t>
            </a:r>
            <a:r>
              <a:rPr lang="en-US" sz="1600" dirty="0" err="1" smtClean="0">
                <a:latin typeface="Bahnschrift Light Condensed" panose="020B0502040204020203" pitchFamily="34" charset="0"/>
              </a:rPr>
              <a:t>housing_mean_age</a:t>
            </a:r>
            <a:r>
              <a:rPr lang="en-US" sz="1600" dirty="0" smtClean="0">
                <a:latin typeface="Bahnschrift Light Condensed" panose="020B0502040204020203" pitchFamily="34" charset="0"/>
              </a:rPr>
              <a:t> below 29, and 75% of counties have a </a:t>
            </a:r>
            <a:r>
              <a:rPr lang="en-US" sz="1600" dirty="0" err="1" smtClean="0">
                <a:latin typeface="Bahnschrift Light Condensed" panose="020B0502040204020203" pitchFamily="34" charset="0"/>
              </a:rPr>
              <a:t>housing_mean_age</a:t>
            </a:r>
            <a:r>
              <a:rPr lang="en-US" sz="1600" dirty="0" smtClean="0">
                <a:latin typeface="Bahnschrift Light Condensed" panose="020B0502040204020203" pitchFamily="34" charset="0"/>
              </a:rPr>
              <a:t> below 37. Such values ​​are often referred to as the 25th percentile (or 1st quartile), the median, and the 75th percentile (or 3rd quartile).</a:t>
            </a:r>
            <a:endParaRPr lang="en-US" sz="1600" dirty="0">
              <a:latin typeface="Bahnschrift Light Condensed" panose="020B0502040204020203" pitchFamily="34" charset="0"/>
            </a:endParaRPr>
          </a:p>
        </p:txBody>
      </p:sp>
    </p:spTree>
    <p:extLst>
      <p:ext uri="{BB962C8B-B14F-4D97-AF65-F5344CB8AC3E}">
        <p14:creationId xmlns:p14="http://schemas.microsoft.com/office/powerpoint/2010/main" val="551940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Data visualization</a:t>
            </a:r>
            <a:endParaRPr lang="uk-UA" dirty="0"/>
          </a:p>
        </p:txBody>
      </p:sp>
      <p:pic>
        <p:nvPicPr>
          <p:cNvPr id="4" name="Объект 3"/>
          <p:cNvPicPr>
            <a:picLocks noGrp="1" noChangeAspect="1"/>
          </p:cNvPicPr>
          <p:nvPr>
            <p:ph sz="quarter" idx="13"/>
          </p:nvPr>
        </p:nvPicPr>
        <p:blipFill>
          <a:blip r:embed="rId2"/>
          <a:stretch>
            <a:fillRect/>
          </a:stretch>
        </p:blipFill>
        <p:spPr>
          <a:xfrm>
            <a:off x="335606" y="1914787"/>
            <a:ext cx="6961441" cy="3963498"/>
          </a:xfrm>
          <a:prstGeom prst="rect">
            <a:avLst/>
          </a:prstGeom>
        </p:spPr>
      </p:pic>
      <p:sp>
        <p:nvSpPr>
          <p:cNvPr id="5" name="Прямоугольник 4"/>
          <p:cNvSpPr/>
          <p:nvPr/>
        </p:nvSpPr>
        <p:spPr>
          <a:xfrm>
            <a:off x="7506119" y="2288401"/>
            <a:ext cx="4190163" cy="3693319"/>
          </a:xfrm>
          <a:prstGeom prst="rect">
            <a:avLst/>
          </a:prstGeom>
        </p:spPr>
        <p:txBody>
          <a:bodyPr wrap="square">
            <a:spAutoFit/>
          </a:bodyPr>
          <a:lstStyle/>
          <a:p>
            <a:pPr indent="396000">
              <a:buFont typeface="+mj-lt"/>
              <a:buAutoNum type="arabicParenR"/>
            </a:pPr>
            <a:r>
              <a:rPr lang="en-US" dirty="0" smtClean="0"/>
              <a:t>The attributes of median house age (</a:t>
            </a:r>
            <a:r>
              <a:rPr lang="en-US" dirty="0" err="1" smtClean="0"/>
              <a:t>housing_median_age</a:t>
            </a:r>
            <a:r>
              <a:rPr lang="en-US" dirty="0" smtClean="0"/>
              <a:t>) and median house value (</a:t>
            </a:r>
            <a:r>
              <a:rPr lang="en-US" dirty="0" err="1" smtClean="0"/>
              <a:t>median_house_value</a:t>
            </a:r>
            <a:r>
              <a:rPr lang="en-US" dirty="0" smtClean="0"/>
              <a:t>) were also limited during data collection. The latter can be a major problem since it is your target attribute (labels).</a:t>
            </a:r>
            <a:endParaRPr lang="ru-RU" dirty="0" smtClean="0"/>
          </a:p>
          <a:p>
            <a:pPr indent="396000">
              <a:buFont typeface="+mj-lt"/>
              <a:buAutoNum type="arabicParenR"/>
            </a:pPr>
            <a:r>
              <a:rPr lang="en-US" dirty="0"/>
              <a:t>Attributes have very different scales</a:t>
            </a:r>
            <a:r>
              <a:rPr lang="en-US" dirty="0" smtClean="0"/>
              <a:t>.</a:t>
            </a:r>
            <a:endParaRPr lang="ru-RU" dirty="0" smtClean="0"/>
          </a:p>
          <a:p>
            <a:pPr indent="396000">
              <a:buFont typeface="+mj-lt"/>
              <a:buAutoNum type="arabicParenR"/>
            </a:pPr>
            <a:r>
              <a:rPr lang="en-US" dirty="0"/>
              <a:t>Finally, many histograms have slow-decreasing tails (tail heavy): they extend much further to the right of the median than to the left.</a:t>
            </a:r>
          </a:p>
        </p:txBody>
      </p:sp>
    </p:spTree>
    <p:extLst>
      <p:ext uri="{BB962C8B-B14F-4D97-AF65-F5344CB8AC3E}">
        <p14:creationId xmlns:p14="http://schemas.microsoft.com/office/powerpoint/2010/main" val="66559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77450" y="296970"/>
            <a:ext cx="10364451" cy="818397"/>
          </a:xfrm>
        </p:spPr>
        <p:txBody>
          <a:bodyPr/>
          <a:lstStyle/>
          <a:p>
            <a:r>
              <a:rPr lang="en-US" dirty="0"/>
              <a:t>Creating training and test sets</a:t>
            </a:r>
            <a:endParaRPr lang="uk-UA" dirty="0"/>
          </a:p>
        </p:txBody>
      </p:sp>
      <p:pic>
        <p:nvPicPr>
          <p:cNvPr id="4" name="Объект 3"/>
          <p:cNvPicPr>
            <a:picLocks noGrp="1" noChangeAspect="1"/>
          </p:cNvPicPr>
          <p:nvPr>
            <p:ph sz="quarter" idx="13"/>
          </p:nvPr>
        </p:nvPicPr>
        <p:blipFill>
          <a:blip r:embed="rId3"/>
          <a:stretch>
            <a:fillRect/>
          </a:stretch>
        </p:blipFill>
        <p:spPr>
          <a:xfrm>
            <a:off x="2147118" y="964642"/>
            <a:ext cx="7589735" cy="5574425"/>
          </a:xfrm>
          <a:prstGeom prst="rect">
            <a:avLst/>
          </a:prstGeom>
        </p:spPr>
      </p:pic>
    </p:spTree>
    <p:extLst>
      <p:ext uri="{BB962C8B-B14F-4D97-AF65-F5344CB8AC3E}">
        <p14:creationId xmlns:p14="http://schemas.microsoft.com/office/powerpoint/2010/main" val="445754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stratified </a:t>
            </a:r>
            <a:r>
              <a:rPr lang="en-US" dirty="0"/>
              <a:t>sampling </a:t>
            </a:r>
            <a:endParaRPr lang="uk-UA" dirty="0"/>
          </a:p>
        </p:txBody>
      </p:sp>
      <p:sp>
        <p:nvSpPr>
          <p:cNvPr id="3" name="Объект 2"/>
          <p:cNvSpPr>
            <a:spLocks noGrp="1"/>
          </p:cNvSpPr>
          <p:nvPr>
            <p:ph sz="quarter" idx="13"/>
          </p:nvPr>
        </p:nvSpPr>
        <p:spPr/>
        <p:txBody>
          <a:bodyPr>
            <a:normAutofit fontScale="70000" lnSpcReduction="20000"/>
          </a:bodyPr>
          <a:lstStyle/>
          <a:p>
            <a:pPr marL="0" indent="0">
              <a:buNone/>
            </a:pPr>
            <a:r>
              <a:rPr lang="en-US" dirty="0"/>
              <a:t>When a survey company decides to call 1,000 people to ask them a few questions, they don't just randomly select 1,000 people from the telephone directory. They try to ensure that the 1,000 people they select are representative of the entire population. For example, the US population is 51.3% female and 48.7% male, so a well-designed survey in the US would try to get a sample size of 513 female and 487 male. This is called stratified sampling: the population is divided into homogeneous subgroups called strata, and the correct number of samples are drawn from each stratum to ensure that the sample is representative of the entire population.</a:t>
            </a:r>
            <a:endParaRPr lang="uk-UA" dirty="0"/>
          </a:p>
        </p:txBody>
      </p:sp>
      <p:pic>
        <p:nvPicPr>
          <p:cNvPr id="5" name="Объект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118831" y="1788734"/>
            <a:ext cx="3311357" cy="4153720"/>
          </a:xfrm>
        </p:spPr>
      </p:pic>
    </p:spTree>
    <p:extLst>
      <p:ext uri="{BB962C8B-B14F-4D97-AF65-F5344CB8AC3E}">
        <p14:creationId xmlns:p14="http://schemas.microsoft.com/office/powerpoint/2010/main" val="3579558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en-US" dirty="0"/>
              <a:t>stratified sampling based on income </a:t>
            </a:r>
            <a:r>
              <a:rPr lang="en-US" dirty="0" smtClean="0"/>
              <a:t>category</a:t>
            </a:r>
            <a:endParaRPr lang="uk-UA" dirty="0"/>
          </a:p>
        </p:txBody>
      </p:sp>
      <p:sp>
        <p:nvSpPr>
          <p:cNvPr id="10" name="Текст 9"/>
          <p:cNvSpPr>
            <a:spLocks noGrp="1"/>
          </p:cNvSpPr>
          <p:nvPr>
            <p:ph type="body" sz="half" idx="2"/>
          </p:nvPr>
        </p:nvSpPr>
        <p:spPr/>
        <p:txBody>
          <a:bodyPr/>
          <a:lstStyle/>
          <a:p>
            <a:endParaRPr lang="uk-UA" dirty="0"/>
          </a:p>
        </p:txBody>
      </p:sp>
      <p:pic>
        <p:nvPicPr>
          <p:cNvPr id="14" name="Объект 13"/>
          <p:cNvPicPr>
            <a:picLocks noGrp="1" noChangeAspect="1"/>
          </p:cNvPicPr>
          <p:nvPr>
            <p:ph sz="quarter" idx="13"/>
          </p:nvPr>
        </p:nvPicPr>
        <p:blipFill>
          <a:blip r:embed="rId2"/>
          <a:stretch>
            <a:fillRect/>
          </a:stretch>
        </p:blipFill>
        <p:spPr>
          <a:xfrm>
            <a:off x="6070441" y="267956"/>
            <a:ext cx="4289410" cy="5830795"/>
          </a:xfrm>
          <a:prstGeom prst="rect">
            <a:avLst/>
          </a:prstGeom>
        </p:spPr>
      </p:pic>
      <p:pic>
        <p:nvPicPr>
          <p:cNvPr id="13" name="Объект 4"/>
          <p:cNvPicPr>
            <a:picLocks noGrp="1" noChangeAspect="1"/>
          </p:cNvPicPr>
          <p:nvPr>
            <p:ph sz="quarter" idx="13"/>
          </p:nvPr>
        </p:nvPicPr>
        <p:blipFill>
          <a:blip r:embed="rId3"/>
          <a:stretch>
            <a:fillRect/>
          </a:stretch>
        </p:blipFill>
        <p:spPr>
          <a:xfrm>
            <a:off x="1208211" y="2997588"/>
            <a:ext cx="3152775" cy="2428875"/>
          </a:xfrm>
          <a:prstGeom prst="rect">
            <a:avLst/>
          </a:prstGeom>
        </p:spPr>
      </p:pic>
      <p:sp>
        <p:nvSpPr>
          <p:cNvPr id="8" name="Овал 7"/>
          <p:cNvSpPr/>
          <p:nvPr/>
        </p:nvSpPr>
        <p:spPr>
          <a:xfrm>
            <a:off x="2429189" y="4803466"/>
            <a:ext cx="2160396" cy="622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761616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class</a:t>
            </a:r>
            <a:r>
              <a:rPr lang="uk-UA" dirty="0" smtClean="0"/>
              <a:t> </a:t>
            </a:r>
            <a:r>
              <a:rPr lang="en-US" dirty="0" err="1" smtClean="0"/>
              <a:t>StratifiedShuffleSplit</a:t>
            </a:r>
            <a:r>
              <a:rPr lang="en-US" dirty="0" smtClean="0"/>
              <a:t>() </a:t>
            </a:r>
            <a:endParaRPr lang="uk-UA" dirty="0"/>
          </a:p>
        </p:txBody>
      </p:sp>
      <p:pic>
        <p:nvPicPr>
          <p:cNvPr id="8" name="Объект 7"/>
          <p:cNvPicPr>
            <a:picLocks noGrp="1" noChangeAspect="1"/>
          </p:cNvPicPr>
          <p:nvPr>
            <p:ph sz="quarter" idx="13"/>
          </p:nvPr>
        </p:nvPicPr>
        <p:blipFill>
          <a:blip r:embed="rId3"/>
          <a:stretch>
            <a:fillRect/>
          </a:stretch>
        </p:blipFill>
        <p:spPr>
          <a:xfrm>
            <a:off x="800739" y="2051406"/>
            <a:ext cx="4697284" cy="4055477"/>
          </a:xfrm>
          <a:prstGeom prst="rect">
            <a:avLst/>
          </a:prstGeom>
        </p:spPr>
      </p:pic>
      <p:pic>
        <p:nvPicPr>
          <p:cNvPr id="9" name="Объект 8"/>
          <p:cNvPicPr>
            <a:picLocks noGrp="1" noChangeAspect="1"/>
          </p:cNvPicPr>
          <p:nvPr>
            <p:ph sz="quarter" idx="14"/>
          </p:nvPr>
        </p:nvPicPr>
        <p:blipFill>
          <a:blip r:embed="rId4"/>
          <a:stretch>
            <a:fillRect/>
          </a:stretch>
        </p:blipFill>
        <p:spPr>
          <a:xfrm>
            <a:off x="6178180" y="2051406"/>
            <a:ext cx="5234672" cy="4055477"/>
          </a:xfrm>
          <a:prstGeom prst="rect">
            <a:avLst/>
          </a:prstGeom>
        </p:spPr>
      </p:pic>
    </p:spTree>
    <p:extLst>
      <p:ext uri="{BB962C8B-B14F-4D97-AF65-F5344CB8AC3E}">
        <p14:creationId xmlns:p14="http://schemas.microsoft.com/office/powerpoint/2010/main" val="255692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uk-UA" dirty="0" smtClean="0"/>
              <a:t>3. </a:t>
            </a:r>
            <a:r>
              <a:rPr lang="en-US" dirty="0">
                <a:solidFill>
                  <a:prstClr val="black"/>
                </a:solidFill>
              </a:rPr>
              <a:t>Discovering and visualizing data to understand its </a:t>
            </a:r>
            <a:r>
              <a:rPr lang="en-US" dirty="0" smtClean="0">
                <a:solidFill>
                  <a:prstClr val="black"/>
                </a:solidFill>
              </a:rPr>
              <a:t>essence</a:t>
            </a:r>
            <a:endParaRPr lang="uk-UA" dirty="0"/>
          </a:p>
        </p:txBody>
      </p:sp>
      <p:sp>
        <p:nvSpPr>
          <p:cNvPr id="6" name="Текст 5"/>
          <p:cNvSpPr>
            <a:spLocks noGrp="1"/>
          </p:cNvSpPr>
          <p:nvPr>
            <p:ph type="body" idx="1"/>
          </p:nvPr>
        </p:nvSpPr>
        <p:spPr/>
        <p:txBody>
          <a:bodyPr/>
          <a:lstStyle/>
          <a:p>
            <a:endParaRPr lang="uk-UA"/>
          </a:p>
        </p:txBody>
      </p:sp>
    </p:spTree>
    <p:extLst>
      <p:ext uri="{BB962C8B-B14F-4D97-AF65-F5344CB8AC3E}">
        <p14:creationId xmlns:p14="http://schemas.microsoft.com/office/powerpoint/2010/main" val="94475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Visualization of geographic data</a:t>
            </a:r>
            <a:endParaRPr lang="uk-UA" dirty="0"/>
          </a:p>
        </p:txBody>
      </p:sp>
      <p:pic>
        <p:nvPicPr>
          <p:cNvPr id="5" name="Объект 4"/>
          <p:cNvPicPr>
            <a:picLocks noGrp="1" noChangeAspect="1"/>
          </p:cNvPicPr>
          <p:nvPr>
            <p:ph sz="quarter" idx="13"/>
          </p:nvPr>
        </p:nvPicPr>
        <p:blipFill>
          <a:blip r:embed="rId3"/>
          <a:stretch>
            <a:fillRect/>
          </a:stretch>
        </p:blipFill>
        <p:spPr>
          <a:xfrm>
            <a:off x="1097170" y="1914787"/>
            <a:ext cx="4729097" cy="4114224"/>
          </a:xfrm>
          <a:prstGeom prst="rect">
            <a:avLst/>
          </a:prstGeom>
        </p:spPr>
      </p:pic>
      <p:pic>
        <p:nvPicPr>
          <p:cNvPr id="6" name="Объект 5"/>
          <p:cNvPicPr>
            <a:picLocks noGrp="1" noChangeAspect="1"/>
          </p:cNvPicPr>
          <p:nvPr>
            <p:ph sz="quarter" idx="14"/>
          </p:nvPr>
        </p:nvPicPr>
        <p:blipFill>
          <a:blip r:embed="rId4"/>
          <a:stretch>
            <a:fillRect/>
          </a:stretch>
        </p:blipFill>
        <p:spPr>
          <a:xfrm>
            <a:off x="6235092" y="1914787"/>
            <a:ext cx="4703265" cy="4114224"/>
          </a:xfrm>
          <a:prstGeom prst="rect">
            <a:avLst/>
          </a:prstGeom>
        </p:spPr>
      </p:pic>
    </p:spTree>
    <p:extLst>
      <p:ext uri="{BB962C8B-B14F-4D97-AF65-F5344CB8AC3E}">
        <p14:creationId xmlns:p14="http://schemas.microsoft.com/office/powerpoint/2010/main" val="100856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Complete Machine Learning Project</a:t>
            </a:r>
            <a:endParaRPr lang="uk-UA" dirty="0"/>
          </a:p>
        </p:txBody>
      </p:sp>
      <p:sp>
        <p:nvSpPr>
          <p:cNvPr id="5" name="Текст 4"/>
          <p:cNvSpPr>
            <a:spLocks noGrp="1"/>
          </p:cNvSpPr>
          <p:nvPr>
            <p:ph type="body" idx="1"/>
          </p:nvPr>
        </p:nvSpPr>
        <p:spPr/>
        <p:txBody>
          <a:bodyPr/>
          <a:lstStyle/>
          <a:p>
            <a:r>
              <a:rPr lang="en-US" dirty="0"/>
              <a:t>Practical </a:t>
            </a:r>
            <a:r>
              <a:rPr lang="en-US" dirty="0" smtClean="0"/>
              <a:t>exercise </a:t>
            </a:r>
            <a:r>
              <a:rPr lang="ru-RU" dirty="0" smtClean="0"/>
              <a:t>1_</a:t>
            </a:r>
            <a:r>
              <a:rPr lang="en-US" dirty="0" smtClean="0"/>
              <a:t>2</a:t>
            </a:r>
            <a:endParaRPr lang="ru-RU" dirty="0"/>
          </a:p>
          <a:p>
            <a:endParaRPr lang="uk-UA" dirty="0"/>
          </a:p>
        </p:txBody>
      </p:sp>
    </p:spTree>
    <p:extLst>
      <p:ext uri="{BB962C8B-B14F-4D97-AF65-F5344CB8AC3E}">
        <p14:creationId xmlns:p14="http://schemas.microsoft.com/office/powerpoint/2010/main" val="487841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Visualization of geographic data</a:t>
            </a:r>
            <a:endParaRPr lang="uk-UA" dirty="0"/>
          </a:p>
        </p:txBody>
      </p:sp>
      <p:pic>
        <p:nvPicPr>
          <p:cNvPr id="5" name="Объект 4"/>
          <p:cNvPicPr>
            <a:picLocks noGrp="1" noChangeAspect="1"/>
          </p:cNvPicPr>
          <p:nvPr>
            <p:ph sz="quarter" idx="13"/>
          </p:nvPr>
        </p:nvPicPr>
        <p:blipFill>
          <a:blip r:embed="rId3"/>
          <a:stretch>
            <a:fillRect/>
          </a:stretch>
        </p:blipFill>
        <p:spPr>
          <a:xfrm>
            <a:off x="913775" y="1904739"/>
            <a:ext cx="4823846" cy="4285046"/>
          </a:xfrm>
          <a:prstGeom prst="rect">
            <a:avLst/>
          </a:prstGeom>
        </p:spPr>
      </p:pic>
      <p:pic>
        <p:nvPicPr>
          <p:cNvPr id="6" name="Объект 5"/>
          <p:cNvPicPr>
            <a:picLocks noGrp="1" noChangeAspect="1"/>
          </p:cNvPicPr>
          <p:nvPr>
            <p:ph sz="quarter" idx="14"/>
          </p:nvPr>
        </p:nvPicPr>
        <p:blipFill>
          <a:blip r:embed="rId4"/>
          <a:stretch>
            <a:fillRect/>
          </a:stretch>
        </p:blipFill>
        <p:spPr>
          <a:xfrm>
            <a:off x="6324214" y="2055464"/>
            <a:ext cx="5015118" cy="3591710"/>
          </a:xfrm>
          <a:prstGeom prst="rect">
            <a:avLst/>
          </a:prstGeom>
        </p:spPr>
      </p:pic>
    </p:spTree>
    <p:extLst>
      <p:ext uri="{BB962C8B-B14F-4D97-AF65-F5344CB8AC3E}">
        <p14:creationId xmlns:p14="http://schemas.microsoft.com/office/powerpoint/2010/main" val="2026469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75" y="116101"/>
            <a:ext cx="10364451" cy="738010"/>
          </a:xfrm>
        </p:spPr>
        <p:txBody>
          <a:bodyPr/>
          <a:lstStyle/>
          <a:p>
            <a:r>
              <a:rPr lang="en-US" dirty="0"/>
              <a:t>Search for correlations</a:t>
            </a:r>
            <a:endParaRPr lang="uk-UA" dirty="0"/>
          </a:p>
        </p:txBody>
      </p:sp>
      <p:pic>
        <p:nvPicPr>
          <p:cNvPr id="9" name="Объект 8"/>
          <p:cNvPicPr>
            <a:picLocks noGrp="1" noChangeAspect="1"/>
          </p:cNvPicPr>
          <p:nvPr>
            <p:ph sz="quarter" idx="14"/>
          </p:nvPr>
        </p:nvPicPr>
        <p:blipFill>
          <a:blip r:embed="rId3"/>
          <a:stretch>
            <a:fillRect/>
          </a:stretch>
        </p:blipFill>
        <p:spPr>
          <a:xfrm>
            <a:off x="6096000" y="1174820"/>
            <a:ext cx="5916659" cy="4773804"/>
          </a:xfrm>
          <a:prstGeom prst="rect">
            <a:avLst/>
          </a:prstGeom>
        </p:spPr>
      </p:pic>
      <p:pic>
        <p:nvPicPr>
          <p:cNvPr id="7" name="Объект 6"/>
          <p:cNvPicPr>
            <a:picLocks noGrp="1" noChangeAspect="1"/>
          </p:cNvPicPr>
          <p:nvPr>
            <p:ph sz="quarter" idx="13"/>
          </p:nvPr>
        </p:nvPicPr>
        <p:blipFill>
          <a:blip r:embed="rId4"/>
          <a:stretch>
            <a:fillRect/>
          </a:stretch>
        </p:blipFill>
        <p:spPr>
          <a:xfrm>
            <a:off x="291403" y="1643194"/>
            <a:ext cx="5545902" cy="2104841"/>
          </a:xfrm>
          <a:prstGeom prst="rect">
            <a:avLst/>
          </a:prstGeom>
        </p:spPr>
      </p:pic>
      <p:pic>
        <p:nvPicPr>
          <p:cNvPr id="8" name="Рисунок 7"/>
          <p:cNvPicPr>
            <a:picLocks noChangeAspect="1"/>
          </p:cNvPicPr>
          <p:nvPr/>
        </p:nvPicPr>
        <p:blipFill>
          <a:blip r:embed="rId5"/>
          <a:stretch>
            <a:fillRect/>
          </a:stretch>
        </p:blipFill>
        <p:spPr>
          <a:xfrm>
            <a:off x="632420" y="3971610"/>
            <a:ext cx="4973090" cy="2258368"/>
          </a:xfrm>
          <a:prstGeom prst="rect">
            <a:avLst/>
          </a:prstGeom>
        </p:spPr>
      </p:pic>
    </p:spTree>
    <p:extLst>
      <p:ext uri="{BB962C8B-B14F-4D97-AF65-F5344CB8AC3E}">
        <p14:creationId xmlns:p14="http://schemas.microsoft.com/office/powerpoint/2010/main" val="10565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The biggest correlation</a:t>
            </a:r>
            <a:endParaRPr lang="uk-UA" dirty="0"/>
          </a:p>
        </p:txBody>
      </p:sp>
      <p:pic>
        <p:nvPicPr>
          <p:cNvPr id="6" name="Объект 5"/>
          <p:cNvPicPr>
            <a:picLocks noGrp="1" noChangeAspect="1"/>
          </p:cNvPicPr>
          <p:nvPr>
            <p:ph sz="quarter" idx="13"/>
          </p:nvPr>
        </p:nvPicPr>
        <p:blipFill>
          <a:blip r:embed="rId2"/>
          <a:stretch>
            <a:fillRect/>
          </a:stretch>
        </p:blipFill>
        <p:spPr>
          <a:xfrm>
            <a:off x="3376820" y="1723869"/>
            <a:ext cx="4923119" cy="4424041"/>
          </a:xfrm>
          <a:prstGeom prst="rect">
            <a:avLst/>
          </a:prstGeom>
        </p:spPr>
      </p:pic>
    </p:spTree>
    <p:extLst>
      <p:ext uri="{BB962C8B-B14F-4D97-AF65-F5344CB8AC3E}">
        <p14:creationId xmlns:p14="http://schemas.microsoft.com/office/powerpoint/2010/main" val="289719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Experimenting with attribute combinations</a:t>
            </a:r>
            <a:endParaRPr lang="uk-UA" dirty="0"/>
          </a:p>
        </p:txBody>
      </p:sp>
      <p:sp>
        <p:nvSpPr>
          <p:cNvPr id="3" name="Объект 2"/>
          <p:cNvSpPr>
            <a:spLocks noGrp="1"/>
          </p:cNvSpPr>
          <p:nvPr>
            <p:ph sz="quarter" idx="13"/>
          </p:nvPr>
        </p:nvSpPr>
        <p:spPr>
          <a:xfrm>
            <a:off x="913774" y="2367092"/>
            <a:ext cx="5106026" cy="3802596"/>
          </a:xfrm>
        </p:spPr>
        <p:txBody>
          <a:bodyPr>
            <a:noAutofit/>
          </a:bodyPr>
          <a:lstStyle/>
          <a:p>
            <a:pPr marL="0" indent="457200">
              <a:spcBef>
                <a:spcPts val="200"/>
              </a:spcBef>
              <a:buNone/>
            </a:pPr>
            <a:r>
              <a:rPr lang="en-US" sz="1400" dirty="0"/>
              <a:t>The last thing you might want to do before actually preparing the data for ML algorithms is to try out different combinations of attributes. </a:t>
            </a:r>
            <a:endParaRPr lang="en-US" sz="1400" dirty="0" smtClean="0"/>
          </a:p>
          <a:p>
            <a:pPr marL="0" indent="457200">
              <a:spcBef>
                <a:spcPts val="200"/>
              </a:spcBef>
              <a:buNone/>
            </a:pPr>
            <a:r>
              <a:rPr lang="en-US" sz="1400" dirty="0" smtClean="0"/>
              <a:t>For </a:t>
            </a:r>
            <a:r>
              <a:rPr lang="en-US" sz="1400" dirty="0"/>
              <a:t>example, the </a:t>
            </a:r>
            <a:r>
              <a:rPr lang="en-US" sz="1400" u="sng" dirty="0"/>
              <a:t>total number of rooms </a:t>
            </a:r>
            <a:r>
              <a:rPr lang="en-US" sz="1400" dirty="0"/>
              <a:t>in a neighborhood isn't very useful unless you know how many houses there are. What you really don't need is the </a:t>
            </a:r>
            <a:r>
              <a:rPr lang="en-US" sz="1400" u="sng" dirty="0"/>
              <a:t>number of rooms per house</a:t>
            </a:r>
            <a:r>
              <a:rPr lang="en-US" sz="1400" dirty="0" smtClean="0"/>
              <a:t>.</a:t>
            </a:r>
          </a:p>
          <a:p>
            <a:pPr marL="0" indent="457200">
              <a:spcBef>
                <a:spcPts val="200"/>
              </a:spcBef>
              <a:buNone/>
            </a:pPr>
            <a:r>
              <a:rPr lang="en-US" sz="1400" dirty="0" smtClean="0"/>
              <a:t> </a:t>
            </a:r>
            <a:r>
              <a:rPr lang="en-US" sz="1400" dirty="0"/>
              <a:t>Likewise, the total number of bedrooms isn't very useful on its own: perhaps it should be compared to the number of rooms. </a:t>
            </a:r>
            <a:endParaRPr lang="en-US" sz="1400" dirty="0" smtClean="0"/>
          </a:p>
          <a:p>
            <a:pPr marL="0" indent="457200">
              <a:spcBef>
                <a:spcPts val="200"/>
              </a:spcBef>
              <a:buNone/>
            </a:pPr>
            <a:r>
              <a:rPr lang="en-US" sz="1400" dirty="0" smtClean="0"/>
              <a:t>Population </a:t>
            </a:r>
            <a:r>
              <a:rPr lang="en-US" sz="1400" dirty="0"/>
              <a:t>per house is also an interesting combination of attributes to consider. Let's create those new attributes:</a:t>
            </a:r>
            <a:endParaRPr lang="uk-UA" sz="1400" dirty="0"/>
          </a:p>
        </p:txBody>
      </p:sp>
      <p:pic>
        <p:nvPicPr>
          <p:cNvPr id="5" name="Объект 4"/>
          <p:cNvPicPr>
            <a:picLocks noGrp="1" noChangeAspect="1"/>
          </p:cNvPicPr>
          <p:nvPr>
            <p:ph sz="quarter" idx="14"/>
          </p:nvPr>
        </p:nvPicPr>
        <p:blipFill>
          <a:blip r:embed="rId2"/>
          <a:stretch>
            <a:fillRect/>
          </a:stretch>
        </p:blipFill>
        <p:spPr>
          <a:xfrm>
            <a:off x="6491235" y="1879039"/>
            <a:ext cx="4611251" cy="2837693"/>
          </a:xfrm>
          <a:prstGeom prst="rect">
            <a:avLst/>
          </a:prstGeom>
        </p:spPr>
      </p:pic>
      <p:pic>
        <p:nvPicPr>
          <p:cNvPr id="6" name="Рисунок 5"/>
          <p:cNvPicPr>
            <a:picLocks noChangeAspect="1"/>
          </p:cNvPicPr>
          <p:nvPr/>
        </p:nvPicPr>
        <p:blipFill>
          <a:blip r:embed="rId3"/>
          <a:stretch>
            <a:fillRect/>
          </a:stretch>
        </p:blipFill>
        <p:spPr>
          <a:xfrm>
            <a:off x="8796860" y="3976549"/>
            <a:ext cx="3240122" cy="2282422"/>
          </a:xfrm>
          <a:prstGeom prst="rect">
            <a:avLst/>
          </a:prstGeom>
        </p:spPr>
      </p:pic>
    </p:spTree>
    <p:extLst>
      <p:ext uri="{BB962C8B-B14F-4D97-AF65-F5344CB8AC3E}">
        <p14:creationId xmlns:p14="http://schemas.microsoft.com/office/powerpoint/2010/main" val="46503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solidFill>
                  <a:prstClr val="black"/>
                </a:solidFill>
              </a:rPr>
              <a:t>4. Preparing </a:t>
            </a:r>
            <a:r>
              <a:rPr lang="en-US" dirty="0">
                <a:solidFill>
                  <a:prstClr val="black"/>
                </a:solidFill>
              </a:rPr>
              <a:t>data for machine learning </a:t>
            </a:r>
            <a:r>
              <a:rPr lang="en-US" dirty="0" smtClean="0">
                <a:solidFill>
                  <a:prstClr val="black"/>
                </a:solidFill>
              </a:rPr>
              <a:t>algorithms</a:t>
            </a:r>
            <a:endParaRPr lang="uk-UA" dirty="0"/>
          </a:p>
        </p:txBody>
      </p:sp>
      <p:sp>
        <p:nvSpPr>
          <p:cNvPr id="6" name="Текст 5"/>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200365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75" y="618518"/>
            <a:ext cx="10364451" cy="908832"/>
          </a:xfrm>
        </p:spPr>
        <p:txBody>
          <a:bodyPr/>
          <a:lstStyle/>
          <a:p>
            <a:r>
              <a:rPr lang="en-CA" dirty="0"/>
              <a:t>data cleaning</a:t>
            </a:r>
            <a:endParaRPr lang="uk-UA" dirty="0"/>
          </a:p>
        </p:txBody>
      </p:sp>
      <p:pic>
        <p:nvPicPr>
          <p:cNvPr id="5" name="Объект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55231" y="2045415"/>
            <a:ext cx="3173191" cy="3980407"/>
          </a:xfrm>
        </p:spPr>
      </p:pic>
      <p:pic>
        <p:nvPicPr>
          <p:cNvPr id="6" name="Объект 5"/>
          <p:cNvPicPr>
            <a:picLocks noGrp="1" noChangeAspect="1"/>
          </p:cNvPicPr>
          <p:nvPr>
            <p:ph sz="quarter" idx="14"/>
          </p:nvPr>
        </p:nvPicPr>
        <p:blipFill>
          <a:blip r:embed="rId3"/>
          <a:stretch>
            <a:fillRect/>
          </a:stretch>
        </p:blipFill>
        <p:spPr>
          <a:xfrm>
            <a:off x="4370583" y="1384113"/>
            <a:ext cx="6777882" cy="4865961"/>
          </a:xfrm>
          <a:prstGeom prst="rect">
            <a:avLst/>
          </a:prstGeom>
        </p:spPr>
      </p:pic>
    </p:spTree>
    <p:extLst>
      <p:ext uri="{BB962C8B-B14F-4D97-AF65-F5344CB8AC3E}">
        <p14:creationId xmlns:p14="http://schemas.microsoft.com/office/powerpoint/2010/main" val="2682462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74" y="116100"/>
            <a:ext cx="10364451" cy="818397"/>
          </a:xfrm>
        </p:spPr>
        <p:txBody>
          <a:bodyPr/>
          <a:lstStyle/>
          <a:p>
            <a:r>
              <a:rPr lang="en-CA" dirty="0"/>
              <a:t>data cleaning</a:t>
            </a:r>
            <a:endParaRPr lang="uk-UA" dirty="0"/>
          </a:p>
        </p:txBody>
      </p:sp>
      <p:pic>
        <p:nvPicPr>
          <p:cNvPr id="6" name="Объект 5"/>
          <p:cNvPicPr>
            <a:picLocks noGrp="1" noChangeAspect="1"/>
          </p:cNvPicPr>
          <p:nvPr>
            <p:ph sz="quarter" idx="13"/>
          </p:nvPr>
        </p:nvPicPr>
        <p:blipFill>
          <a:blip r:embed="rId3"/>
          <a:stretch>
            <a:fillRect/>
          </a:stretch>
        </p:blipFill>
        <p:spPr>
          <a:xfrm>
            <a:off x="1097724" y="1045028"/>
            <a:ext cx="4016887" cy="5399483"/>
          </a:xfrm>
          <a:prstGeom prst="rect">
            <a:avLst/>
          </a:prstGeom>
        </p:spPr>
      </p:pic>
      <p:pic>
        <p:nvPicPr>
          <p:cNvPr id="5" name="Объект 4"/>
          <p:cNvPicPr>
            <a:picLocks noGrp="1" noChangeAspect="1"/>
          </p:cNvPicPr>
          <p:nvPr>
            <p:ph sz="quarter" idx="14"/>
          </p:nvPr>
        </p:nvPicPr>
        <p:blipFill>
          <a:blip r:embed="rId4"/>
          <a:stretch>
            <a:fillRect/>
          </a:stretch>
        </p:blipFill>
        <p:spPr>
          <a:xfrm>
            <a:off x="5483048" y="1045028"/>
            <a:ext cx="6156795" cy="1838849"/>
          </a:xfrm>
          <a:prstGeom prst="rect">
            <a:avLst/>
          </a:prstGeom>
        </p:spPr>
      </p:pic>
      <p:pic>
        <p:nvPicPr>
          <p:cNvPr id="7" name="Рисунок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0158" y="2994408"/>
            <a:ext cx="2671046" cy="3350523"/>
          </a:xfrm>
          <a:prstGeom prst="rect">
            <a:avLst/>
          </a:prstGeom>
        </p:spPr>
      </p:pic>
    </p:spTree>
    <p:extLst>
      <p:ext uri="{BB962C8B-B14F-4D97-AF65-F5344CB8AC3E}">
        <p14:creationId xmlns:p14="http://schemas.microsoft.com/office/powerpoint/2010/main" val="2245498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Processing text and categorical attributes</a:t>
            </a:r>
            <a:endParaRPr lang="uk-UA" dirty="0"/>
          </a:p>
        </p:txBody>
      </p:sp>
      <p:pic>
        <p:nvPicPr>
          <p:cNvPr id="5" name="Объект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13775" y="1583191"/>
            <a:ext cx="2729811" cy="3424237"/>
          </a:xfrm>
        </p:spPr>
      </p:pic>
      <p:pic>
        <p:nvPicPr>
          <p:cNvPr id="3" name="Объект 2"/>
          <p:cNvPicPr>
            <a:picLocks noGrp="1" noChangeAspect="1"/>
          </p:cNvPicPr>
          <p:nvPr>
            <p:ph sz="quarter" idx="14"/>
          </p:nvPr>
        </p:nvPicPr>
        <p:blipFill>
          <a:blip r:embed="rId3"/>
          <a:stretch>
            <a:fillRect/>
          </a:stretch>
        </p:blipFill>
        <p:spPr>
          <a:xfrm>
            <a:off x="4343325" y="1904739"/>
            <a:ext cx="3303471" cy="4611849"/>
          </a:xfrm>
          <a:prstGeom prst="rect">
            <a:avLst/>
          </a:prstGeom>
        </p:spPr>
      </p:pic>
      <p:pic>
        <p:nvPicPr>
          <p:cNvPr id="6" name="Рисунок 5"/>
          <p:cNvPicPr>
            <a:picLocks noChangeAspect="1"/>
          </p:cNvPicPr>
          <p:nvPr/>
        </p:nvPicPr>
        <p:blipFill>
          <a:blip r:embed="rId4"/>
          <a:stretch>
            <a:fillRect/>
          </a:stretch>
        </p:blipFill>
        <p:spPr>
          <a:xfrm>
            <a:off x="7457289" y="4542588"/>
            <a:ext cx="3648075" cy="666750"/>
          </a:xfrm>
          <a:prstGeom prst="rect">
            <a:avLst/>
          </a:prstGeom>
        </p:spPr>
      </p:pic>
      <p:cxnSp>
        <p:nvCxnSpPr>
          <p:cNvPr id="8" name="Прямая со стрелкой 7"/>
          <p:cNvCxnSpPr/>
          <p:nvPr/>
        </p:nvCxnSpPr>
        <p:spPr>
          <a:xfrm flipV="1">
            <a:off x="5858189" y="4762919"/>
            <a:ext cx="1487156" cy="10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p:nvPr/>
        </p:nvCxnSpPr>
        <p:spPr>
          <a:xfrm flipH="1">
            <a:off x="5747657" y="5209338"/>
            <a:ext cx="2411605" cy="81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2194" y="5209338"/>
            <a:ext cx="3485159" cy="1200329"/>
          </a:xfrm>
          <a:prstGeom prst="rect">
            <a:avLst/>
          </a:prstGeom>
          <a:noFill/>
        </p:spPr>
        <p:txBody>
          <a:bodyPr wrap="square" rtlCol="0">
            <a:spAutoFit/>
          </a:bodyPr>
          <a:lstStyle/>
          <a:p>
            <a:r>
              <a:rPr lang="en-US" dirty="0">
                <a:latin typeface="Bahnschrift Light Condensed" panose="020B0502040204020203" pitchFamily="34" charset="0"/>
              </a:rPr>
              <a:t>By default, the </a:t>
            </a:r>
            <a:r>
              <a:rPr lang="en-US" dirty="0" err="1">
                <a:latin typeface="Bahnschrift Light Condensed" panose="020B0502040204020203" pitchFamily="34" charset="0"/>
              </a:rPr>
              <a:t>OneHotEncoder</a:t>
            </a:r>
            <a:r>
              <a:rPr lang="en-US" dirty="0">
                <a:latin typeface="Bahnschrift Light Condensed" panose="020B0502040204020203" pitchFamily="34" charset="0"/>
              </a:rPr>
              <a:t> class returns a sparse array, but we can convert it to a dense array if needed by calling the </a:t>
            </a:r>
            <a:r>
              <a:rPr lang="en-US" dirty="0" err="1">
                <a:latin typeface="Bahnschrift Light Condensed" panose="020B0502040204020203" pitchFamily="34" charset="0"/>
              </a:rPr>
              <a:t>toarray</a:t>
            </a:r>
            <a:r>
              <a:rPr lang="en-US" dirty="0">
                <a:latin typeface="Bahnschrift Light Condensed" panose="020B0502040204020203" pitchFamily="34" charset="0"/>
              </a:rPr>
              <a:t>() method:</a:t>
            </a:r>
            <a:endParaRPr lang="uk-UA" dirty="0">
              <a:latin typeface="Bahnschrift Light Condensed" panose="020B0502040204020203" pitchFamily="34" charset="0"/>
            </a:endParaRPr>
          </a:p>
        </p:txBody>
      </p:sp>
    </p:spTree>
    <p:extLst>
      <p:ext uri="{BB962C8B-B14F-4D97-AF65-F5344CB8AC3E}">
        <p14:creationId xmlns:p14="http://schemas.microsoft.com/office/powerpoint/2010/main" val="3849545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Объект 7"/>
          <p:cNvPicPr>
            <a:picLocks noGrp="1" noChangeAspect="1"/>
          </p:cNvPicPr>
          <p:nvPr>
            <p:ph sz="quarter" idx="13"/>
          </p:nvPr>
        </p:nvPicPr>
        <p:blipFill>
          <a:blip r:embed="rId3"/>
          <a:stretch>
            <a:fillRect/>
          </a:stretch>
        </p:blipFill>
        <p:spPr>
          <a:xfrm>
            <a:off x="432078" y="2214693"/>
            <a:ext cx="7524273" cy="4266493"/>
          </a:xfrm>
          <a:prstGeom prst="rect">
            <a:avLst/>
          </a:prstGeom>
        </p:spPr>
      </p:pic>
      <p:sp>
        <p:nvSpPr>
          <p:cNvPr id="2" name="Заголовок 1"/>
          <p:cNvSpPr>
            <a:spLocks noGrp="1"/>
          </p:cNvSpPr>
          <p:nvPr>
            <p:ph type="title"/>
          </p:nvPr>
        </p:nvSpPr>
        <p:spPr/>
        <p:txBody>
          <a:bodyPr/>
          <a:lstStyle/>
          <a:p>
            <a:r>
              <a:rPr lang="en-CA" dirty="0"/>
              <a:t>Special transformers</a:t>
            </a:r>
            <a:endParaRPr lang="uk-UA" dirty="0"/>
          </a:p>
        </p:txBody>
      </p:sp>
      <p:sp>
        <p:nvSpPr>
          <p:cNvPr id="4" name="Объект 3"/>
          <p:cNvSpPr>
            <a:spLocks noGrp="1"/>
          </p:cNvSpPr>
          <p:nvPr>
            <p:ph sz="quarter" idx="14"/>
          </p:nvPr>
        </p:nvSpPr>
        <p:spPr>
          <a:xfrm>
            <a:off x="6172200" y="2367093"/>
            <a:ext cx="5105400" cy="1742684"/>
          </a:xfrm>
        </p:spPr>
        <p:txBody>
          <a:bodyPr/>
          <a:lstStyle/>
          <a:p>
            <a:r>
              <a:rPr lang="en-US" dirty="0"/>
              <a:t>A small transformer class is introduced that adds the combination attributes we discussed earlier.</a:t>
            </a:r>
            <a:endParaRPr lang="uk-UA" dirty="0"/>
          </a:p>
        </p:txBody>
      </p:sp>
      <p:sp>
        <p:nvSpPr>
          <p:cNvPr id="6" name="Скругленный прямоугольник 5"/>
          <p:cNvSpPr/>
          <p:nvPr/>
        </p:nvSpPr>
        <p:spPr>
          <a:xfrm>
            <a:off x="5747657" y="4883499"/>
            <a:ext cx="2301073" cy="17500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653345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CA" dirty="0"/>
              <a:t>Transformation conveyors</a:t>
            </a:r>
            <a:endParaRPr lang="uk-UA" dirty="0"/>
          </a:p>
        </p:txBody>
      </p:sp>
      <p:pic>
        <p:nvPicPr>
          <p:cNvPr id="9" name="Объект 5"/>
          <p:cNvPicPr>
            <a:picLocks noGrp="1" noChangeAspect="1"/>
          </p:cNvPicPr>
          <p:nvPr>
            <p:ph sz="quarter" idx="13"/>
          </p:nvPr>
        </p:nvPicPr>
        <p:blipFill>
          <a:blip r:embed="rId3"/>
          <a:stretch>
            <a:fillRect/>
          </a:stretch>
        </p:blipFill>
        <p:spPr>
          <a:xfrm>
            <a:off x="462803" y="1844449"/>
            <a:ext cx="6242952" cy="4707076"/>
          </a:xfrm>
          <a:prstGeom prst="rect">
            <a:avLst/>
          </a:prstGeom>
        </p:spPr>
      </p:pic>
      <p:sp>
        <p:nvSpPr>
          <p:cNvPr id="10" name="TextBox 9"/>
          <p:cNvSpPr txBox="1"/>
          <p:nvPr/>
        </p:nvSpPr>
        <p:spPr>
          <a:xfrm>
            <a:off x="6802732" y="2466481"/>
            <a:ext cx="3427541" cy="400110"/>
          </a:xfrm>
          <a:prstGeom prst="rect">
            <a:avLst/>
          </a:prstGeom>
          <a:noFill/>
        </p:spPr>
        <p:txBody>
          <a:bodyPr wrap="none" rtlCol="0">
            <a:spAutoFit/>
          </a:bodyPr>
          <a:lstStyle/>
          <a:p>
            <a:r>
              <a:rPr lang="uk-UA" sz="2000" dirty="0" smtClean="0">
                <a:latin typeface="Bahnschrift Light Condensed" panose="020B0502040204020203" pitchFamily="34" charset="0"/>
              </a:rPr>
              <a:t>Трансформація даних у фрейм даних</a:t>
            </a:r>
            <a:endParaRPr lang="uk-UA" sz="2000" dirty="0">
              <a:latin typeface="Bahnschrift Light Condensed" panose="020B0502040204020203" pitchFamily="34" charset="0"/>
            </a:endParaRPr>
          </a:p>
        </p:txBody>
      </p:sp>
      <p:sp>
        <p:nvSpPr>
          <p:cNvPr id="11" name="TextBox 10"/>
          <p:cNvSpPr txBox="1"/>
          <p:nvPr/>
        </p:nvSpPr>
        <p:spPr>
          <a:xfrm>
            <a:off x="6802733" y="2777401"/>
            <a:ext cx="4195379" cy="400110"/>
          </a:xfrm>
          <a:prstGeom prst="rect">
            <a:avLst/>
          </a:prstGeom>
          <a:noFill/>
        </p:spPr>
        <p:txBody>
          <a:bodyPr wrap="none" rtlCol="0">
            <a:spAutoFit/>
          </a:bodyPr>
          <a:lstStyle/>
          <a:p>
            <a:r>
              <a:rPr lang="uk-UA" sz="2000" dirty="0" smtClean="0">
                <a:latin typeface="Bahnschrift Light Condensed" panose="020B0502040204020203" pitchFamily="34" charset="0"/>
              </a:rPr>
              <a:t>Заміна відсутніх даних середніми значеннями</a:t>
            </a:r>
            <a:endParaRPr lang="uk-UA" sz="2000" dirty="0">
              <a:latin typeface="Bahnschrift Light Condensed" panose="020B0502040204020203" pitchFamily="34" charset="0"/>
            </a:endParaRPr>
          </a:p>
        </p:txBody>
      </p:sp>
      <p:sp>
        <p:nvSpPr>
          <p:cNvPr id="12" name="TextBox 11"/>
          <p:cNvSpPr txBox="1"/>
          <p:nvPr/>
        </p:nvSpPr>
        <p:spPr>
          <a:xfrm>
            <a:off x="6802732" y="3078090"/>
            <a:ext cx="3124573" cy="400110"/>
          </a:xfrm>
          <a:prstGeom prst="rect">
            <a:avLst/>
          </a:prstGeom>
          <a:noFill/>
        </p:spPr>
        <p:txBody>
          <a:bodyPr wrap="none" rtlCol="0">
            <a:spAutoFit/>
          </a:bodyPr>
          <a:lstStyle/>
          <a:p>
            <a:r>
              <a:rPr lang="uk-UA" sz="2000" dirty="0" smtClean="0">
                <a:latin typeface="Bahnschrift Light Condensed" panose="020B0502040204020203" pitchFamily="34" charset="0"/>
              </a:rPr>
              <a:t>Додавання додаткових атрибутів </a:t>
            </a:r>
            <a:endParaRPr lang="uk-UA" sz="2000" dirty="0">
              <a:latin typeface="Bahnschrift Light Condensed" panose="020B0502040204020203" pitchFamily="34" charset="0"/>
            </a:endParaRPr>
          </a:p>
        </p:txBody>
      </p:sp>
      <p:sp>
        <p:nvSpPr>
          <p:cNvPr id="13" name="TextBox 12"/>
          <p:cNvSpPr txBox="1"/>
          <p:nvPr/>
        </p:nvSpPr>
        <p:spPr>
          <a:xfrm>
            <a:off x="6802732" y="3397212"/>
            <a:ext cx="3597460" cy="400110"/>
          </a:xfrm>
          <a:prstGeom prst="rect">
            <a:avLst/>
          </a:prstGeom>
          <a:noFill/>
        </p:spPr>
        <p:txBody>
          <a:bodyPr wrap="none" rtlCol="0">
            <a:spAutoFit/>
          </a:bodyPr>
          <a:lstStyle/>
          <a:p>
            <a:r>
              <a:rPr lang="uk-UA" sz="2000" dirty="0" smtClean="0">
                <a:latin typeface="Bahnschrift Light Condensed" panose="020B0502040204020203" pitchFamily="34" charset="0"/>
              </a:rPr>
              <a:t>Масштабування ознак (стандартизація)</a:t>
            </a:r>
            <a:endParaRPr lang="uk-UA" sz="2000" dirty="0">
              <a:latin typeface="Bahnschrift Light Condensed" panose="020B0502040204020203" pitchFamily="34" charset="0"/>
            </a:endParaRPr>
          </a:p>
        </p:txBody>
      </p:sp>
      <p:sp>
        <p:nvSpPr>
          <p:cNvPr id="14" name="TextBox 13"/>
          <p:cNvSpPr txBox="1"/>
          <p:nvPr/>
        </p:nvSpPr>
        <p:spPr>
          <a:xfrm>
            <a:off x="6802732" y="4197987"/>
            <a:ext cx="3070071" cy="400110"/>
          </a:xfrm>
          <a:prstGeom prst="rect">
            <a:avLst/>
          </a:prstGeom>
          <a:noFill/>
        </p:spPr>
        <p:txBody>
          <a:bodyPr wrap="none" rtlCol="0">
            <a:spAutoFit/>
          </a:bodyPr>
          <a:lstStyle/>
          <a:p>
            <a:r>
              <a:rPr lang="uk-UA" sz="2000" dirty="0" smtClean="0">
                <a:latin typeface="Bahnschrift Light Condensed" panose="020B0502040204020203" pitchFamily="34" charset="0"/>
              </a:rPr>
              <a:t>Кодування категоріальних даних</a:t>
            </a:r>
            <a:endParaRPr lang="uk-UA" sz="2000" dirty="0">
              <a:latin typeface="Bahnschrift Light Condensed" panose="020B0502040204020203" pitchFamily="34" charset="0"/>
            </a:endParaRPr>
          </a:p>
        </p:txBody>
      </p:sp>
      <p:sp>
        <p:nvSpPr>
          <p:cNvPr id="15" name="TextBox 14"/>
          <p:cNvSpPr txBox="1"/>
          <p:nvPr/>
        </p:nvSpPr>
        <p:spPr>
          <a:xfrm>
            <a:off x="6802732" y="4779067"/>
            <a:ext cx="4799712" cy="400110"/>
          </a:xfrm>
          <a:prstGeom prst="rect">
            <a:avLst/>
          </a:prstGeom>
          <a:noFill/>
        </p:spPr>
        <p:txBody>
          <a:bodyPr wrap="none" rtlCol="0">
            <a:spAutoFit/>
          </a:bodyPr>
          <a:lstStyle/>
          <a:p>
            <a:r>
              <a:rPr lang="uk-UA" sz="2000" dirty="0" smtClean="0">
                <a:latin typeface="Bahnschrift Light Condensed" panose="020B0502040204020203" pitchFamily="34" charset="0"/>
              </a:rPr>
              <a:t>Об'єднання двох трансформаторів в одному конвеєрі </a:t>
            </a:r>
            <a:endParaRPr lang="uk-UA" sz="2000" dirty="0">
              <a:latin typeface="Bahnschrift Light Condensed" panose="020B0502040204020203" pitchFamily="34" charset="0"/>
            </a:endParaRPr>
          </a:p>
        </p:txBody>
      </p:sp>
      <p:cxnSp>
        <p:nvCxnSpPr>
          <p:cNvPr id="17" name="Прямая со стрелкой 16"/>
          <p:cNvCxnSpPr>
            <a:stCxn id="10" idx="1"/>
          </p:cNvCxnSpPr>
          <p:nvPr/>
        </p:nvCxnSpPr>
        <p:spPr>
          <a:xfrm flipH="1">
            <a:off x="4742822" y="2666536"/>
            <a:ext cx="2059910" cy="20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a:stCxn id="11" idx="1"/>
          </p:cNvCxnSpPr>
          <p:nvPr/>
        </p:nvCxnSpPr>
        <p:spPr>
          <a:xfrm flipH="1">
            <a:off x="4694334" y="2977456"/>
            <a:ext cx="2108399" cy="64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12" idx="1"/>
          </p:cNvCxnSpPr>
          <p:nvPr/>
        </p:nvCxnSpPr>
        <p:spPr>
          <a:xfrm flipH="1">
            <a:off x="6591719" y="3278145"/>
            <a:ext cx="211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flipH="1" flipV="1">
            <a:off x="3584279" y="3424383"/>
            <a:ext cx="3218454" cy="191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flipH="1">
            <a:off x="4461468" y="4398042"/>
            <a:ext cx="2336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p:cNvCxnSpPr/>
          <p:nvPr/>
        </p:nvCxnSpPr>
        <p:spPr>
          <a:xfrm flipH="1" flipV="1">
            <a:off x="3727938" y="4903596"/>
            <a:ext cx="3069770" cy="7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531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Objectives and tasks of the work</a:t>
            </a:r>
            <a:endParaRPr lang="uk-UA" dirty="0"/>
          </a:p>
        </p:txBody>
      </p:sp>
      <p:sp>
        <p:nvSpPr>
          <p:cNvPr id="5" name="Объект 4"/>
          <p:cNvSpPr>
            <a:spLocks noGrp="1"/>
          </p:cNvSpPr>
          <p:nvPr>
            <p:ph sz="quarter" idx="13"/>
          </p:nvPr>
        </p:nvSpPr>
        <p:spPr/>
        <p:txBody>
          <a:bodyPr/>
          <a:lstStyle/>
          <a:p>
            <a:pPr marL="0" indent="0">
              <a:buNone/>
            </a:pPr>
            <a:r>
              <a:rPr lang="en-US" dirty="0"/>
              <a:t>In this lab, you will walk through a sample project in detail, playing the role of a data scientist in a real </a:t>
            </a:r>
            <a:r>
              <a:rPr lang="en-US" dirty="0" smtClean="0"/>
              <a:t>estate </a:t>
            </a:r>
            <a:r>
              <a:rPr lang="en-US" dirty="0"/>
              <a:t>company</a:t>
            </a:r>
            <a:r>
              <a:rPr lang="en-US" dirty="0" smtClean="0"/>
              <a:t>.</a:t>
            </a:r>
            <a:r>
              <a:rPr lang="ru-RU" dirty="0" smtClean="0"/>
              <a:t> </a:t>
            </a:r>
          </a:p>
          <a:p>
            <a:pPr marL="0" indent="0">
              <a:buNone/>
            </a:pPr>
            <a:r>
              <a:rPr lang="en-US" dirty="0"/>
              <a:t>For this study, we selected the </a:t>
            </a:r>
            <a:r>
              <a:rPr lang="en-US" u="sng" dirty="0"/>
              <a:t>California Housing Prices dataset </a:t>
            </a:r>
            <a:r>
              <a:rPr lang="en-US" dirty="0"/>
              <a:t>from the </a:t>
            </a:r>
            <a:r>
              <a:rPr lang="en-US" dirty="0" err="1"/>
              <a:t>StatLib</a:t>
            </a:r>
            <a:r>
              <a:rPr lang="en-US" dirty="0"/>
              <a:t> repository</a:t>
            </a:r>
            <a:r>
              <a:rPr lang="en-US" dirty="0" smtClean="0"/>
              <a:t>.</a:t>
            </a:r>
            <a:endParaRPr lang="ru-RU" dirty="0" smtClean="0"/>
          </a:p>
          <a:p>
            <a:pPr marL="0" indent="0">
              <a:buNone/>
            </a:pPr>
            <a:endParaRPr lang="uk-UA" dirty="0"/>
          </a:p>
        </p:txBody>
      </p:sp>
      <p:pic>
        <p:nvPicPr>
          <p:cNvPr id="7" name="Объект 6"/>
          <p:cNvPicPr>
            <a:picLocks noGrp="1" noChangeAspect="1"/>
          </p:cNvPicPr>
          <p:nvPr>
            <p:ph sz="quarter" idx="14"/>
          </p:nvPr>
        </p:nvPicPr>
        <p:blipFill>
          <a:blip r:embed="rId2"/>
          <a:stretch>
            <a:fillRect/>
          </a:stretch>
        </p:blipFill>
        <p:spPr>
          <a:xfrm>
            <a:off x="6364698" y="2085609"/>
            <a:ext cx="4977768" cy="3705590"/>
          </a:xfrm>
          <a:prstGeom prst="rect">
            <a:avLst/>
          </a:prstGeom>
        </p:spPr>
      </p:pic>
    </p:spTree>
    <p:extLst>
      <p:ext uri="{BB962C8B-B14F-4D97-AF65-F5344CB8AC3E}">
        <p14:creationId xmlns:p14="http://schemas.microsoft.com/office/powerpoint/2010/main" val="439530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Training and evaluation using a training set</a:t>
            </a:r>
            <a:endParaRPr lang="uk-UA" dirty="0"/>
          </a:p>
        </p:txBody>
      </p:sp>
      <p:sp>
        <p:nvSpPr>
          <p:cNvPr id="6" name="Текст 5"/>
          <p:cNvSpPr>
            <a:spLocks noGrp="1"/>
          </p:cNvSpPr>
          <p:nvPr>
            <p:ph type="body" idx="1"/>
          </p:nvPr>
        </p:nvSpPr>
        <p:spPr/>
        <p:txBody>
          <a:bodyPr/>
          <a:lstStyle/>
          <a:p>
            <a:r>
              <a:rPr lang="uk-UA" dirty="0" smtClean="0"/>
              <a:t>Навчання та оцінка за допомогою навчального набору</a:t>
            </a:r>
            <a:endParaRPr lang="uk-UA" dirty="0"/>
          </a:p>
        </p:txBody>
      </p:sp>
    </p:spTree>
    <p:extLst>
      <p:ext uri="{BB962C8B-B14F-4D97-AF65-F5344CB8AC3E}">
        <p14:creationId xmlns:p14="http://schemas.microsoft.com/office/powerpoint/2010/main" val="1122418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a:t>Навчимо модель з лінійною регресією (</a:t>
            </a:r>
            <a:r>
              <a:rPr lang="en-CA" dirty="0" smtClean="0"/>
              <a:t>Linear</a:t>
            </a:r>
            <a:r>
              <a:rPr lang="uk-UA" dirty="0" smtClean="0"/>
              <a:t> </a:t>
            </a:r>
            <a:r>
              <a:rPr lang="en-CA" dirty="0" smtClean="0"/>
              <a:t>Regression</a:t>
            </a:r>
            <a:r>
              <a:rPr lang="en-CA" dirty="0"/>
              <a:t>)</a:t>
            </a:r>
            <a:endParaRPr lang="uk-UA" dirty="0"/>
          </a:p>
        </p:txBody>
      </p:sp>
      <p:pic>
        <p:nvPicPr>
          <p:cNvPr id="5" name="Объект 4"/>
          <p:cNvPicPr>
            <a:picLocks noGrp="1" noChangeAspect="1"/>
          </p:cNvPicPr>
          <p:nvPr>
            <p:ph sz="quarter" idx="13"/>
          </p:nvPr>
        </p:nvPicPr>
        <p:blipFill>
          <a:blip r:embed="rId3"/>
          <a:stretch>
            <a:fillRect/>
          </a:stretch>
        </p:blipFill>
        <p:spPr>
          <a:xfrm>
            <a:off x="685905" y="2019274"/>
            <a:ext cx="4167449" cy="1812958"/>
          </a:xfrm>
          <a:prstGeom prst="rect">
            <a:avLst/>
          </a:prstGeom>
        </p:spPr>
      </p:pic>
      <p:pic>
        <p:nvPicPr>
          <p:cNvPr id="6" name="Объект 5"/>
          <p:cNvPicPr>
            <a:picLocks noGrp="1" noChangeAspect="1"/>
          </p:cNvPicPr>
          <p:nvPr>
            <p:ph sz="quarter" idx="14"/>
          </p:nvPr>
        </p:nvPicPr>
        <p:blipFill>
          <a:blip r:embed="rId4"/>
          <a:stretch>
            <a:fillRect/>
          </a:stretch>
        </p:blipFill>
        <p:spPr>
          <a:xfrm>
            <a:off x="5842227" y="2019274"/>
            <a:ext cx="5991400" cy="3929350"/>
          </a:xfrm>
          <a:prstGeom prst="rect">
            <a:avLst/>
          </a:prstGeom>
        </p:spPr>
      </p:pic>
      <p:sp>
        <p:nvSpPr>
          <p:cNvPr id="7" name="TextBox 6"/>
          <p:cNvSpPr txBox="1"/>
          <p:nvPr/>
        </p:nvSpPr>
        <p:spPr>
          <a:xfrm>
            <a:off x="783772" y="3768131"/>
            <a:ext cx="3547068" cy="1323439"/>
          </a:xfrm>
          <a:prstGeom prst="rect">
            <a:avLst/>
          </a:prstGeom>
          <a:noFill/>
        </p:spPr>
        <p:txBody>
          <a:bodyPr wrap="square" rtlCol="0">
            <a:spAutoFit/>
          </a:bodyPr>
          <a:lstStyle/>
          <a:p>
            <a:r>
              <a:rPr lang="uk-UA" sz="2000" dirty="0" smtClean="0">
                <a:latin typeface="Bahnschrift Light Condensed" panose="020B0502040204020203" pitchFamily="34" charset="0"/>
              </a:rPr>
              <a:t>Модель навчена, але прогнози не досить точні. </a:t>
            </a:r>
          </a:p>
          <a:p>
            <a:r>
              <a:rPr lang="uk-UA" sz="2000" dirty="0" smtClean="0">
                <a:latin typeface="Bahnschrift Light Condensed" panose="020B0502040204020203" pitchFamily="34" charset="0"/>
              </a:rPr>
              <a:t>Оцінимо помилку RMSE цієї регресійної моделі на цілому наборі </a:t>
            </a:r>
            <a:endParaRPr lang="uk-UA" sz="2000" dirty="0">
              <a:latin typeface="Bahnschrift Light Condensed" panose="020B0502040204020203" pitchFamily="34" charset="0"/>
            </a:endParaRPr>
          </a:p>
        </p:txBody>
      </p:sp>
      <p:sp>
        <p:nvSpPr>
          <p:cNvPr id="8" name="Скругленный прямоугольник 7"/>
          <p:cNvSpPr/>
          <p:nvPr/>
        </p:nvSpPr>
        <p:spPr>
          <a:xfrm>
            <a:off x="6526404" y="3935658"/>
            <a:ext cx="818941" cy="4052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9" name="Скругленный прямоугольник 8"/>
          <p:cNvSpPr/>
          <p:nvPr/>
        </p:nvSpPr>
        <p:spPr>
          <a:xfrm>
            <a:off x="7006213" y="3074795"/>
            <a:ext cx="1193242" cy="4421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mc:AlternateContent xmlns:mc="http://schemas.openxmlformats.org/markup-compatibility/2006" xmlns:a14="http://schemas.microsoft.com/office/drawing/2010/main">
        <mc:Choice Requires="a14">
          <p:sp>
            <p:nvSpPr>
              <p:cNvPr id="4" name="TextBox 3"/>
              <p:cNvSpPr txBox="1"/>
              <p:nvPr/>
            </p:nvSpPr>
            <p:spPr>
              <a:xfrm>
                <a:off x="3135709" y="4164179"/>
                <a:ext cx="1090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&gt;</m:t>
                      </m:r>
                      <m:r>
                        <a:rPr lang="ru-RU" b="0" i="1" smtClean="0">
                          <a:latin typeface="Cambria Math" panose="02040503050406030204" pitchFamily="18" charset="0"/>
                          <a:ea typeface="Cambria Math" panose="02040503050406030204" pitchFamily="18" charset="0"/>
                        </a:rPr>
                        <m:t>13000</m:t>
                      </m:r>
                    </m:oMath>
                  </m:oMathPara>
                </a14:m>
                <a:endParaRPr lang="uk-UA" dirty="0"/>
              </a:p>
            </p:txBody>
          </p:sp>
        </mc:Choice>
        <mc:Fallback xmlns="">
          <p:sp>
            <p:nvSpPr>
              <p:cNvPr id="4" name="TextBox 3"/>
              <p:cNvSpPr txBox="1">
                <a:spLocks noRot="1" noChangeAspect="1" noMove="1" noResize="1" noEditPoints="1" noAdjustHandles="1" noChangeArrowheads="1" noChangeShapeType="1" noTextEdit="1"/>
              </p:cNvSpPr>
              <p:nvPr/>
            </p:nvSpPr>
            <p:spPr>
              <a:xfrm>
                <a:off x="3135709" y="4164179"/>
                <a:ext cx="1090042" cy="276999"/>
              </a:xfrm>
              <a:prstGeom prst="rect">
                <a:avLst/>
              </a:prstGeom>
              <a:blipFill>
                <a:blip r:embed="rId5"/>
                <a:stretch>
                  <a:fillRect l="-3352" r="-4469" b="-2174"/>
                </a:stretch>
              </a:blipFill>
            </p:spPr>
            <p:txBody>
              <a:bodyPr/>
              <a:lstStyle/>
              <a:p>
                <a:r>
                  <a:rPr lang="uk-UA">
                    <a:noFill/>
                  </a:rPr>
                  <a:t> </a:t>
                </a:r>
              </a:p>
            </p:txBody>
          </p:sp>
        </mc:Fallback>
      </mc:AlternateContent>
      <p:sp>
        <p:nvSpPr>
          <p:cNvPr id="11" name="Скругленный прямоугольник 10"/>
          <p:cNvSpPr/>
          <p:nvPr/>
        </p:nvSpPr>
        <p:spPr>
          <a:xfrm>
            <a:off x="5842227" y="5335675"/>
            <a:ext cx="1623698" cy="62299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cxnSp>
        <p:nvCxnSpPr>
          <p:cNvPr id="13" name="Прямая со стрелкой 12"/>
          <p:cNvCxnSpPr>
            <a:stCxn id="4" idx="3"/>
          </p:cNvCxnSpPr>
          <p:nvPr/>
        </p:nvCxnSpPr>
        <p:spPr>
          <a:xfrm flipV="1">
            <a:off x="4225751" y="3346102"/>
            <a:ext cx="2667418" cy="956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flipV="1">
            <a:off x="4330840" y="4220308"/>
            <a:ext cx="2195564" cy="82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a:endCxn id="11" idx="1"/>
          </p:cNvCxnSpPr>
          <p:nvPr/>
        </p:nvCxnSpPr>
        <p:spPr>
          <a:xfrm>
            <a:off x="3135709" y="4797264"/>
            <a:ext cx="2706518" cy="849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Рисунок 20"/>
          <p:cNvPicPr>
            <a:picLocks noChangeAspect="1"/>
          </p:cNvPicPr>
          <p:nvPr/>
        </p:nvPicPr>
        <p:blipFill>
          <a:blip r:embed="rId6"/>
          <a:stretch>
            <a:fillRect/>
          </a:stretch>
        </p:blipFill>
        <p:spPr>
          <a:xfrm>
            <a:off x="475259" y="5423517"/>
            <a:ext cx="4191000" cy="1095375"/>
          </a:xfrm>
          <a:prstGeom prst="rect">
            <a:avLst/>
          </a:prstGeom>
        </p:spPr>
      </p:pic>
      <p:sp>
        <p:nvSpPr>
          <p:cNvPr id="23" name="Скругленный прямоугольник 22"/>
          <p:cNvSpPr/>
          <p:nvPr/>
        </p:nvSpPr>
        <p:spPr>
          <a:xfrm>
            <a:off x="475259" y="6022011"/>
            <a:ext cx="1192767" cy="49688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488517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a:t>Дерева ухвалення рішень (</a:t>
            </a:r>
            <a:r>
              <a:rPr lang="en-CA" dirty="0"/>
              <a:t>decision tree)</a:t>
            </a:r>
            <a:endParaRPr lang="uk-UA" dirty="0"/>
          </a:p>
        </p:txBody>
      </p:sp>
      <p:pic>
        <p:nvPicPr>
          <p:cNvPr id="5" name="Объект 4"/>
          <p:cNvPicPr>
            <a:picLocks noGrp="1" noChangeAspect="1"/>
          </p:cNvPicPr>
          <p:nvPr>
            <p:ph sz="quarter" idx="13"/>
          </p:nvPr>
        </p:nvPicPr>
        <p:blipFill>
          <a:blip r:embed="rId3"/>
          <a:stretch>
            <a:fillRect/>
          </a:stretch>
        </p:blipFill>
        <p:spPr>
          <a:xfrm>
            <a:off x="381837" y="1770913"/>
            <a:ext cx="5351987" cy="3061669"/>
          </a:xfrm>
          <a:prstGeom prst="rect">
            <a:avLst/>
          </a:prstGeom>
        </p:spPr>
      </p:pic>
      <p:sp>
        <p:nvSpPr>
          <p:cNvPr id="6" name="Скругленный прямоугольник 5"/>
          <p:cNvSpPr/>
          <p:nvPr/>
        </p:nvSpPr>
        <p:spPr>
          <a:xfrm>
            <a:off x="381837" y="4588095"/>
            <a:ext cx="620120" cy="36290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 name="Прямоугольник 7"/>
          <p:cNvSpPr/>
          <p:nvPr/>
        </p:nvSpPr>
        <p:spPr>
          <a:xfrm>
            <a:off x="164895" y="5029452"/>
            <a:ext cx="6844367" cy="1523494"/>
          </a:xfrm>
          <a:prstGeom prst="rect">
            <a:avLst/>
          </a:prstGeom>
        </p:spPr>
        <p:txBody>
          <a:bodyPr wrap="square">
            <a:spAutoFit/>
          </a:bodyPr>
          <a:lstStyle/>
          <a:p>
            <a:pPr indent="457200">
              <a:lnSpc>
                <a:spcPct val="110000"/>
              </a:lnSpc>
              <a:spcBef>
                <a:spcPts val="600"/>
              </a:spcBef>
            </a:pPr>
            <a:r>
              <a:rPr lang="en-US" sz="1600" dirty="0">
                <a:latin typeface="Bad Script" panose="02000000000000000000" pitchFamily="2" charset="0"/>
              </a:rPr>
              <a:t>No errors at all? Can this model really be completely perfect? ​​Of course, it's much more likely that the model is wildly </a:t>
            </a:r>
            <a:r>
              <a:rPr lang="en-US" sz="1600" dirty="0" err="1">
                <a:latin typeface="Bad Script" panose="02000000000000000000" pitchFamily="2" charset="0"/>
              </a:rPr>
              <a:t>overfitted</a:t>
            </a:r>
            <a:r>
              <a:rPr lang="en-US" sz="1600" dirty="0">
                <a:latin typeface="Bad Script" panose="02000000000000000000" pitchFamily="2" charset="0"/>
              </a:rPr>
              <a:t> to the data.</a:t>
            </a:r>
            <a:endParaRPr lang="ru-RU" sz="1600" dirty="0">
              <a:latin typeface="Bad Script" panose="02000000000000000000" pitchFamily="2" charset="0"/>
            </a:endParaRPr>
          </a:p>
          <a:p>
            <a:pPr indent="457200">
              <a:lnSpc>
                <a:spcPct val="110000"/>
              </a:lnSpc>
              <a:spcBef>
                <a:spcPts val="600"/>
              </a:spcBef>
            </a:pPr>
            <a:r>
              <a:rPr lang="en-US" sz="1600" dirty="0">
                <a:latin typeface="Bad Script" panose="02000000000000000000" pitchFamily="2" charset="0"/>
              </a:rPr>
              <a:t>How can you be so confident? As we noted earlier, you don't want to touch the test set until you're ready to run a model you're confident in, so you should use part of the training set to train the model and part of it to test the model.</a:t>
            </a:r>
            <a:endParaRPr lang="uk-UA" sz="1600" dirty="0">
              <a:latin typeface="Bad Script" panose="02000000000000000000" pitchFamily="2" charset="0"/>
            </a:endParaRPr>
          </a:p>
        </p:txBody>
      </p:sp>
      <p:pic>
        <p:nvPicPr>
          <p:cNvPr id="9" name="Объект 8"/>
          <p:cNvPicPr>
            <a:picLocks noGrp="1" noChangeAspect="1"/>
          </p:cNvPicPr>
          <p:nvPr>
            <p:ph sz="quarter" idx="14"/>
          </p:nvPr>
        </p:nvPicPr>
        <p:blipFill>
          <a:blip r:embed="rId4" cstate="print">
            <a:extLst>
              <a:ext uri="{28A0092B-C50C-407E-A947-70E740481C1C}">
                <a14:useLocalDpi xmlns:a14="http://schemas.microsoft.com/office/drawing/2010/main" val="0"/>
              </a:ext>
            </a:extLst>
          </a:blip>
          <a:stretch>
            <a:fillRect/>
          </a:stretch>
        </p:blipFill>
        <p:spPr>
          <a:xfrm>
            <a:off x="7541200" y="1770913"/>
            <a:ext cx="3336053" cy="4184698"/>
          </a:xfrm>
          <a:prstGeom prst="rect">
            <a:avLst/>
          </a:prstGeom>
        </p:spPr>
      </p:pic>
    </p:spTree>
    <p:extLst>
      <p:ext uri="{BB962C8B-B14F-4D97-AF65-F5344CB8AC3E}">
        <p14:creationId xmlns:p14="http://schemas.microsoft.com/office/powerpoint/2010/main" val="3684691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75" y="618517"/>
            <a:ext cx="10364451" cy="788159"/>
          </a:xfrm>
        </p:spPr>
        <p:txBody>
          <a:bodyPr/>
          <a:lstStyle/>
          <a:p>
            <a:r>
              <a:rPr lang="en-CA" dirty="0"/>
              <a:t>cross-validation estimation</a:t>
            </a:r>
            <a:endParaRPr lang="uk-UA" dirty="0"/>
          </a:p>
        </p:txBody>
      </p:sp>
      <p:sp>
        <p:nvSpPr>
          <p:cNvPr id="3" name="Объект 2"/>
          <p:cNvSpPr>
            <a:spLocks noGrp="1"/>
          </p:cNvSpPr>
          <p:nvPr>
            <p:ph sz="quarter" idx="13"/>
          </p:nvPr>
        </p:nvSpPr>
        <p:spPr>
          <a:xfrm>
            <a:off x="913775" y="1770640"/>
            <a:ext cx="5106026" cy="3424107"/>
          </a:xfrm>
        </p:spPr>
        <p:txBody>
          <a:bodyPr>
            <a:normAutofit fontScale="85000" lnSpcReduction="10000"/>
          </a:bodyPr>
          <a:lstStyle/>
          <a:p>
            <a:pPr marL="0" indent="457200">
              <a:lnSpc>
                <a:spcPct val="110000"/>
              </a:lnSpc>
              <a:spcBef>
                <a:spcPts val="600"/>
              </a:spcBef>
              <a:buNone/>
            </a:pPr>
            <a:r>
              <a:rPr lang="en-US" dirty="0"/>
              <a:t>A great alternative is to use </a:t>
            </a:r>
            <a:r>
              <a:rPr lang="en-US" dirty="0" err="1"/>
              <a:t>Scikit-Learn's</a:t>
            </a:r>
            <a:r>
              <a:rPr lang="en-US" dirty="0"/>
              <a:t> cross-validation tool. The code below performs K-fold cross-validation. </a:t>
            </a:r>
            <a:endParaRPr lang="uk-UA" dirty="0" smtClean="0"/>
          </a:p>
          <a:p>
            <a:pPr marL="0" indent="457200">
              <a:lnSpc>
                <a:spcPct val="110000"/>
              </a:lnSpc>
              <a:spcBef>
                <a:spcPts val="600"/>
              </a:spcBef>
              <a:buNone/>
            </a:pPr>
            <a:r>
              <a:rPr lang="en-US" dirty="0" smtClean="0"/>
              <a:t>It </a:t>
            </a:r>
            <a:r>
              <a:rPr lang="en-US" dirty="0"/>
              <a:t>randomly splits the training set into 10 distinct subsets called folds, then trains them and evaluates the decision tree model 10 times, each time choosing a different fold to evaluate and training on the remaining 9 folds</a:t>
            </a:r>
            <a:r>
              <a:rPr lang="en-US" dirty="0" smtClean="0"/>
              <a:t>.</a:t>
            </a:r>
            <a:endParaRPr lang="uk-UA" dirty="0" smtClean="0"/>
          </a:p>
          <a:p>
            <a:pPr marL="0" indent="457200">
              <a:lnSpc>
                <a:spcPct val="110000"/>
              </a:lnSpc>
              <a:spcBef>
                <a:spcPts val="600"/>
              </a:spcBef>
              <a:buNone/>
            </a:pPr>
            <a:r>
              <a:rPr lang="en-US" dirty="0" smtClean="0"/>
              <a:t>The </a:t>
            </a:r>
            <a:r>
              <a:rPr lang="en-US" dirty="0"/>
              <a:t>result is an array containing the 10 sums of the scores:</a:t>
            </a:r>
            <a:endParaRPr lang="uk-UA" dirty="0"/>
          </a:p>
        </p:txBody>
      </p:sp>
      <p:pic>
        <p:nvPicPr>
          <p:cNvPr id="5" name="Объект 4"/>
          <p:cNvPicPr>
            <a:picLocks noGrp="1" noChangeAspect="1"/>
          </p:cNvPicPr>
          <p:nvPr>
            <p:ph sz="quarter" idx="14"/>
          </p:nvPr>
        </p:nvPicPr>
        <p:blipFill>
          <a:blip r:embed="rId3"/>
          <a:stretch>
            <a:fillRect/>
          </a:stretch>
        </p:blipFill>
        <p:spPr>
          <a:xfrm>
            <a:off x="6362953" y="1683675"/>
            <a:ext cx="4700282" cy="4472690"/>
          </a:xfrm>
          <a:prstGeom prst="rect">
            <a:avLst/>
          </a:prstGeom>
        </p:spPr>
      </p:pic>
      <p:sp>
        <p:nvSpPr>
          <p:cNvPr id="6" name="Скругленный прямоугольник 5"/>
          <p:cNvSpPr/>
          <p:nvPr/>
        </p:nvSpPr>
        <p:spPr>
          <a:xfrm>
            <a:off x="6362951" y="5771103"/>
            <a:ext cx="2610225" cy="36290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Скругленный прямоугольник 6"/>
          <p:cNvSpPr/>
          <p:nvPr/>
        </p:nvSpPr>
        <p:spPr>
          <a:xfrm>
            <a:off x="6362952" y="4130384"/>
            <a:ext cx="2610225" cy="36290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mc:AlternateContent xmlns:mc="http://schemas.openxmlformats.org/markup-compatibility/2006" xmlns:a14="http://schemas.microsoft.com/office/drawing/2010/main">
        <mc:Choice Requires="a14">
          <p:sp>
            <p:nvSpPr>
              <p:cNvPr id="8" name="TextBox 7"/>
              <p:cNvSpPr txBox="1"/>
              <p:nvPr/>
            </p:nvSpPr>
            <p:spPr>
              <a:xfrm>
                <a:off x="3466788" y="5158152"/>
                <a:ext cx="22460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𝐷𝑇</m:t>
                      </m:r>
                      <m:r>
                        <a:rPr lang="en-US" b="0" i="1" smtClean="0">
                          <a:latin typeface="Cambria Math" panose="02040503050406030204" pitchFamily="18" charset="0"/>
                          <a:ea typeface="Cambria Math" panose="02040503050406030204" pitchFamily="18" charset="0"/>
                        </a:rPr>
                        <m:t>=71629∓2914</m:t>
                      </m:r>
                    </m:oMath>
                  </m:oMathPara>
                </a14:m>
                <a:endParaRPr lang="uk-UA" dirty="0"/>
              </a:p>
            </p:txBody>
          </p:sp>
        </mc:Choice>
        <mc:Fallback xmlns="">
          <p:sp>
            <p:nvSpPr>
              <p:cNvPr id="8" name="TextBox 7"/>
              <p:cNvSpPr txBox="1">
                <a:spLocks noRot="1" noChangeAspect="1" noMove="1" noResize="1" noEditPoints="1" noAdjustHandles="1" noChangeArrowheads="1" noChangeShapeType="1" noTextEdit="1"/>
              </p:cNvSpPr>
              <p:nvPr/>
            </p:nvSpPr>
            <p:spPr>
              <a:xfrm>
                <a:off x="3466788" y="5158152"/>
                <a:ext cx="2246064" cy="276999"/>
              </a:xfrm>
              <a:prstGeom prst="rect">
                <a:avLst/>
              </a:prstGeom>
              <a:blipFill>
                <a:blip r:embed="rId4"/>
                <a:stretch>
                  <a:fillRect l="-1630" t="-6522" r="-1630" b="-6522"/>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89999" y="5494104"/>
                <a:ext cx="2199641" cy="276999"/>
              </a:xfrm>
              <a:prstGeom prst="rect">
                <a:avLst/>
              </a:prstGeom>
              <a:noFill/>
            </p:spPr>
            <p:txBody>
              <a:bodyPr wrap="none" lIns="0" tIns="0" rIns="0" bIns="0" rtlCol="0">
                <a:spAutoFit/>
              </a:bodyPr>
              <a:lstStyle/>
              <a:p>
                <a14:m>
                  <m:oMath xmlns:m="http://schemas.openxmlformats.org/officeDocument/2006/math">
                    <m:r>
                      <a:rPr lang="uk-UA"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𝐿𝑅</m:t>
                    </m:r>
                    <m:r>
                      <a:rPr lang="en-US" b="0" i="1" smtClean="0">
                        <a:latin typeface="Cambria Math" panose="02040503050406030204" pitchFamily="18" charset="0"/>
                        <a:ea typeface="Cambria Math" panose="02040503050406030204" pitchFamily="18" charset="0"/>
                      </a:rPr>
                      <m:t>=69104∓2</m:t>
                    </m:r>
                  </m:oMath>
                </a14:m>
                <a:r>
                  <a:rPr lang="en-US" dirty="0" smtClean="0"/>
                  <a:t>880</a:t>
                </a:r>
                <a:endParaRPr lang="uk-UA" dirty="0"/>
              </a:p>
            </p:txBody>
          </p:sp>
        </mc:Choice>
        <mc:Fallback xmlns="">
          <p:sp>
            <p:nvSpPr>
              <p:cNvPr id="9" name="TextBox 8"/>
              <p:cNvSpPr txBox="1">
                <a:spLocks noRot="1" noChangeAspect="1" noMove="1" noResize="1" noEditPoints="1" noAdjustHandles="1" noChangeArrowheads="1" noChangeShapeType="1" noTextEdit="1"/>
              </p:cNvSpPr>
              <p:nvPr/>
            </p:nvSpPr>
            <p:spPr>
              <a:xfrm>
                <a:off x="3489999" y="5494104"/>
                <a:ext cx="2199641" cy="276999"/>
              </a:xfrm>
              <a:prstGeom prst="rect">
                <a:avLst/>
              </a:prstGeom>
              <a:blipFill>
                <a:blip r:embed="rId5"/>
                <a:stretch>
                  <a:fillRect l="-3889" t="-26087" r="-5833" b="-52174"/>
                </a:stretch>
              </a:blipFill>
            </p:spPr>
            <p:txBody>
              <a:bodyPr/>
              <a:lstStyle/>
              <a:p>
                <a:r>
                  <a:rPr lang="uk-UA">
                    <a:noFill/>
                  </a:rPr>
                  <a:t> </a:t>
                </a:r>
              </a:p>
            </p:txBody>
          </p:sp>
        </mc:Fallback>
      </mc:AlternateContent>
      <p:cxnSp>
        <p:nvCxnSpPr>
          <p:cNvPr id="11" name="Прямая со стрелкой 10"/>
          <p:cNvCxnSpPr>
            <a:stCxn id="8" idx="3"/>
          </p:cNvCxnSpPr>
          <p:nvPr/>
        </p:nvCxnSpPr>
        <p:spPr>
          <a:xfrm flipV="1">
            <a:off x="5712852" y="4493290"/>
            <a:ext cx="650099" cy="803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stCxn id="9" idx="3"/>
          </p:cNvCxnSpPr>
          <p:nvPr/>
        </p:nvCxnSpPr>
        <p:spPr>
          <a:xfrm>
            <a:off x="5689640" y="5632604"/>
            <a:ext cx="550386" cy="31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266952" y="5908605"/>
            <a:ext cx="6096000" cy="634020"/>
          </a:xfrm>
          <a:prstGeom prst="rect">
            <a:avLst/>
          </a:prstGeom>
        </p:spPr>
        <p:txBody>
          <a:bodyPr wrap="square">
            <a:spAutoFit/>
          </a:bodyPr>
          <a:lstStyle/>
          <a:p>
            <a:pPr indent="457200">
              <a:lnSpc>
                <a:spcPct val="110000"/>
              </a:lnSpc>
              <a:spcBef>
                <a:spcPts val="600"/>
              </a:spcBef>
            </a:pPr>
            <a:r>
              <a:rPr lang="en-US" sz="1600" dirty="0" smtClean="0">
                <a:latin typeface="Bad Script" panose="02000000000000000000" pitchFamily="2" charset="0"/>
              </a:rPr>
              <a:t>That's right: the decision tree model is </a:t>
            </a:r>
            <a:r>
              <a:rPr lang="en-US" sz="1600" dirty="0" err="1" smtClean="0">
                <a:latin typeface="Bad Script" panose="02000000000000000000" pitchFamily="2" charset="0"/>
              </a:rPr>
              <a:t>overfitted</a:t>
            </a:r>
            <a:r>
              <a:rPr lang="en-US" sz="1600" dirty="0" smtClean="0">
                <a:latin typeface="Bad Script" panose="02000000000000000000" pitchFamily="2" charset="0"/>
              </a:rPr>
              <a:t> so much that it performs worse than the linear regression model.</a:t>
            </a:r>
            <a:endParaRPr lang="en-US" sz="1600" dirty="0">
              <a:latin typeface="Bad Script" panose="02000000000000000000" pitchFamily="2" charset="0"/>
            </a:endParaRPr>
          </a:p>
        </p:txBody>
      </p:sp>
    </p:spTree>
    <p:extLst>
      <p:ext uri="{BB962C8B-B14F-4D97-AF65-F5344CB8AC3E}">
        <p14:creationId xmlns:p14="http://schemas.microsoft.com/office/powerpoint/2010/main" val="2495887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a:t>Випадкові ліси (</a:t>
            </a:r>
            <a:r>
              <a:rPr lang="en-CA" dirty="0"/>
              <a:t>random forest)</a:t>
            </a:r>
            <a:endParaRPr lang="uk-UA" dirty="0"/>
          </a:p>
        </p:txBody>
      </p:sp>
      <p:pic>
        <p:nvPicPr>
          <p:cNvPr id="6" name="Объект 5"/>
          <p:cNvPicPr>
            <a:picLocks noGrp="1" noChangeAspect="1"/>
          </p:cNvPicPr>
          <p:nvPr>
            <p:ph sz="quarter" idx="13"/>
          </p:nvPr>
        </p:nvPicPr>
        <p:blipFill>
          <a:blip r:embed="rId3"/>
          <a:stretch>
            <a:fillRect/>
          </a:stretch>
        </p:blipFill>
        <p:spPr>
          <a:xfrm>
            <a:off x="913775" y="1804255"/>
            <a:ext cx="4984607" cy="4515805"/>
          </a:xfrm>
          <a:prstGeom prst="rect">
            <a:avLst/>
          </a:prstGeom>
        </p:spPr>
      </p:pic>
      <p:pic>
        <p:nvPicPr>
          <p:cNvPr id="5" name="Объект 4"/>
          <p:cNvPicPr>
            <a:picLocks noGrp="1" noChangeAspect="1"/>
          </p:cNvPicPr>
          <p:nvPr>
            <p:ph sz="quarter" idx="14"/>
          </p:nvPr>
        </p:nvPicPr>
        <p:blipFill>
          <a:blip r:embed="rId4" cstate="print">
            <a:extLst>
              <a:ext uri="{28A0092B-C50C-407E-A947-70E740481C1C}">
                <a14:useLocalDpi xmlns:a14="http://schemas.microsoft.com/office/drawing/2010/main" val="0"/>
              </a:ext>
            </a:extLst>
          </a:blip>
          <a:stretch>
            <a:fillRect/>
          </a:stretch>
        </p:blipFill>
        <p:spPr>
          <a:xfrm>
            <a:off x="7869529" y="2555258"/>
            <a:ext cx="2729811" cy="3424237"/>
          </a:xfrm>
        </p:spPr>
      </p:pic>
      <p:sp>
        <p:nvSpPr>
          <p:cNvPr id="7" name="Скругленный прямоугольник 6"/>
          <p:cNvSpPr/>
          <p:nvPr/>
        </p:nvSpPr>
        <p:spPr>
          <a:xfrm>
            <a:off x="913776" y="4062157"/>
            <a:ext cx="1397346" cy="27873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 name="Скругленный прямоугольник 7"/>
          <p:cNvSpPr/>
          <p:nvPr/>
        </p:nvSpPr>
        <p:spPr>
          <a:xfrm>
            <a:off x="913774" y="5909620"/>
            <a:ext cx="2412230" cy="41044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mc:AlternateContent xmlns:mc="http://schemas.openxmlformats.org/markup-compatibility/2006" xmlns:a14="http://schemas.microsoft.com/office/drawing/2010/main">
        <mc:Choice Requires="a14">
          <p:sp>
            <p:nvSpPr>
              <p:cNvPr id="9" name="TextBox 8"/>
              <p:cNvSpPr txBox="1"/>
              <p:nvPr/>
            </p:nvSpPr>
            <p:spPr>
              <a:xfrm>
                <a:off x="2783393" y="4063889"/>
                <a:ext cx="2126608" cy="276999"/>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𝑇𝑟𝑎𝑖𝑛</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𝑉𝑎𝑙𝑖𝑑𝑎𝑡𝑒</m:t>
                      </m:r>
                    </m:oMath>
                  </m:oMathPara>
                </a14:m>
                <a:endParaRPr lang="uk-UA" dirty="0"/>
              </a:p>
            </p:txBody>
          </p:sp>
        </mc:Choice>
        <mc:Fallback xmlns="">
          <p:sp>
            <p:nvSpPr>
              <p:cNvPr id="9" name="TextBox 8"/>
              <p:cNvSpPr txBox="1">
                <a:spLocks noRot="1" noChangeAspect="1" noMove="1" noResize="1" noEditPoints="1" noAdjustHandles="1" noChangeArrowheads="1" noChangeShapeType="1" noTextEdit="1"/>
              </p:cNvSpPr>
              <p:nvPr/>
            </p:nvSpPr>
            <p:spPr>
              <a:xfrm>
                <a:off x="2783393" y="4063889"/>
                <a:ext cx="2126608" cy="276999"/>
              </a:xfrm>
              <a:prstGeom prst="rect">
                <a:avLst/>
              </a:prstGeom>
              <a:blipFill>
                <a:blip r:embed="rId5"/>
                <a:stretch>
                  <a:fillRect l="-1429" t="-2128" r="-1714" b="-2128"/>
                </a:stretch>
              </a:blipFill>
              <a:ln>
                <a:solidFill>
                  <a:srgbClr val="FF0000"/>
                </a:solidFill>
              </a:ln>
            </p:spPr>
            <p:txBody>
              <a:bodyPr/>
              <a:lstStyle/>
              <a:p>
                <a:r>
                  <a:rPr lang="uk-UA">
                    <a:noFill/>
                  </a:rPr>
                  <a:t> </a:t>
                </a:r>
              </a:p>
            </p:txBody>
          </p:sp>
        </mc:Fallback>
      </mc:AlternateContent>
      <p:cxnSp>
        <p:nvCxnSpPr>
          <p:cNvPr id="11" name="Прямая со стрелкой 10"/>
          <p:cNvCxnSpPr/>
          <p:nvPr/>
        </p:nvCxnSpPr>
        <p:spPr>
          <a:xfrm flipH="1">
            <a:off x="2411604" y="4201522"/>
            <a:ext cx="30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p:nvPr/>
        </p:nvCxnSpPr>
        <p:spPr>
          <a:xfrm flipH="1">
            <a:off x="3114989" y="4340888"/>
            <a:ext cx="1175657" cy="1568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6159953" y="1749565"/>
            <a:ext cx="3041300" cy="1615827"/>
          </a:xfrm>
          <a:prstGeom prst="rect">
            <a:avLst/>
          </a:prstGeom>
        </p:spPr>
        <p:txBody>
          <a:bodyPr wrap="square">
            <a:spAutoFit/>
          </a:bodyPr>
          <a:lstStyle/>
          <a:p>
            <a:pPr indent="457200">
              <a:lnSpc>
                <a:spcPct val="110000"/>
              </a:lnSpc>
              <a:spcBef>
                <a:spcPts val="600"/>
              </a:spcBef>
            </a:pPr>
            <a:r>
              <a:rPr lang="en-US" dirty="0" smtClean="0">
                <a:latin typeface="Bad Script" panose="02000000000000000000" pitchFamily="2" charset="0"/>
              </a:rPr>
              <a:t>The score on the training set is still much lower than on the validation sets, meaning the model is still </a:t>
            </a:r>
            <a:r>
              <a:rPr lang="en-US" dirty="0" err="1" smtClean="0">
                <a:latin typeface="Bad Script" panose="02000000000000000000" pitchFamily="2" charset="0"/>
              </a:rPr>
              <a:t>overfitted</a:t>
            </a:r>
            <a:r>
              <a:rPr lang="en-US" dirty="0" smtClean="0">
                <a:latin typeface="Bad Script" panose="02000000000000000000" pitchFamily="2" charset="0"/>
              </a:rPr>
              <a:t> on the training set.</a:t>
            </a:r>
            <a:endParaRPr lang="en-US" dirty="0">
              <a:latin typeface="Bad Script" panose="02000000000000000000" pitchFamily="2" charset="0"/>
            </a:endParaRPr>
          </a:p>
        </p:txBody>
      </p:sp>
    </p:spTree>
    <p:extLst>
      <p:ext uri="{BB962C8B-B14F-4D97-AF65-F5344CB8AC3E}">
        <p14:creationId xmlns:p14="http://schemas.microsoft.com/office/powerpoint/2010/main" val="3890996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a:t>Метод опорних векторів (</a:t>
            </a:r>
            <a:r>
              <a:rPr lang="en-CA" dirty="0"/>
              <a:t>support vector machine)</a:t>
            </a:r>
            <a:endParaRPr lang="uk-UA" dirty="0"/>
          </a:p>
        </p:txBody>
      </p:sp>
      <p:pic>
        <p:nvPicPr>
          <p:cNvPr id="6" name="Объект 5"/>
          <p:cNvPicPr>
            <a:picLocks noGrp="1" noChangeAspect="1"/>
          </p:cNvPicPr>
          <p:nvPr>
            <p:ph sz="quarter" idx="13"/>
          </p:nvPr>
        </p:nvPicPr>
        <p:blipFill>
          <a:blip r:embed="rId2"/>
          <a:stretch>
            <a:fillRect/>
          </a:stretch>
        </p:blipFill>
        <p:spPr>
          <a:xfrm>
            <a:off x="716834" y="2799499"/>
            <a:ext cx="6115878" cy="2376147"/>
          </a:xfrm>
          <a:prstGeom prst="rect">
            <a:avLst/>
          </a:prstGeom>
        </p:spPr>
      </p:pic>
      <p:pic>
        <p:nvPicPr>
          <p:cNvPr id="5" name="Объект 4"/>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337974" y="2799499"/>
            <a:ext cx="2268249" cy="2206388"/>
          </a:xfrm>
        </p:spPr>
      </p:pic>
    </p:spTree>
    <p:extLst>
      <p:ext uri="{BB962C8B-B14F-4D97-AF65-F5344CB8AC3E}">
        <p14:creationId xmlns:p14="http://schemas.microsoft.com/office/powerpoint/2010/main" val="3400642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6000" dirty="0"/>
              <a:t>Fine tuning of the </a:t>
            </a:r>
            <a:r>
              <a:rPr lang="en-US" sz="6000" dirty="0" smtClean="0"/>
              <a:t>model</a:t>
            </a:r>
            <a:endParaRPr lang="uk-UA" sz="6000" dirty="0"/>
          </a:p>
        </p:txBody>
      </p:sp>
      <p:sp>
        <p:nvSpPr>
          <p:cNvPr id="5" name="Текст 4"/>
          <p:cNvSpPr>
            <a:spLocks noGrp="1"/>
          </p:cNvSpPr>
          <p:nvPr>
            <p:ph type="body" idx="1"/>
          </p:nvPr>
        </p:nvSpPr>
        <p:spPr/>
        <p:txBody>
          <a:bodyPr/>
          <a:lstStyle/>
          <a:p>
            <a:r>
              <a:rPr lang="uk-UA" dirty="0"/>
              <a:t>Точне налаштування моделі</a:t>
            </a:r>
          </a:p>
        </p:txBody>
      </p:sp>
    </p:spTree>
    <p:extLst>
      <p:ext uri="{BB962C8B-B14F-4D97-AF65-F5344CB8AC3E}">
        <p14:creationId xmlns:p14="http://schemas.microsoft.com/office/powerpoint/2010/main" val="3172535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74" y="196487"/>
            <a:ext cx="10364451" cy="908832"/>
          </a:xfrm>
        </p:spPr>
        <p:txBody>
          <a:bodyPr/>
          <a:lstStyle/>
          <a:p>
            <a:r>
              <a:rPr lang="en-CA" dirty="0"/>
              <a:t>Lattice search</a:t>
            </a:r>
            <a:endParaRPr lang="uk-UA" dirty="0"/>
          </a:p>
        </p:txBody>
      </p:sp>
      <p:pic>
        <p:nvPicPr>
          <p:cNvPr id="9" name="Объект 8"/>
          <p:cNvPicPr>
            <a:picLocks noGrp="1" noChangeAspect="1"/>
          </p:cNvPicPr>
          <p:nvPr>
            <p:ph sz="quarter" idx="14"/>
          </p:nvPr>
        </p:nvPicPr>
        <p:blipFill>
          <a:blip r:embed="rId3"/>
          <a:stretch>
            <a:fillRect/>
          </a:stretch>
        </p:blipFill>
        <p:spPr>
          <a:xfrm>
            <a:off x="5482944" y="1697236"/>
            <a:ext cx="6307614" cy="3849453"/>
          </a:xfrm>
          <a:prstGeom prst="rect">
            <a:avLst/>
          </a:prstGeom>
        </p:spPr>
      </p:pic>
      <p:pic>
        <p:nvPicPr>
          <p:cNvPr id="8" name="Объект 4"/>
          <p:cNvPicPr>
            <a:picLocks noGrp="1" noChangeAspect="1"/>
          </p:cNvPicPr>
          <p:nvPr>
            <p:ph sz="quarter" idx="13"/>
          </p:nvPr>
        </p:nvPicPr>
        <p:blipFill>
          <a:blip r:embed="rId4"/>
          <a:stretch>
            <a:fillRect/>
          </a:stretch>
        </p:blipFill>
        <p:spPr>
          <a:xfrm>
            <a:off x="1052987" y="899904"/>
            <a:ext cx="4041528" cy="5823509"/>
          </a:xfrm>
          <a:prstGeom prst="rect">
            <a:avLst/>
          </a:prstGeom>
        </p:spPr>
      </p:pic>
    </p:spTree>
    <p:extLst>
      <p:ext uri="{BB962C8B-B14F-4D97-AF65-F5344CB8AC3E}">
        <p14:creationId xmlns:p14="http://schemas.microsoft.com/office/powerpoint/2010/main" val="648347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CA" dirty="0"/>
              <a:t>Randomized </a:t>
            </a:r>
            <a:r>
              <a:rPr lang="en-CA" dirty="0" smtClean="0"/>
              <a:t>search</a:t>
            </a:r>
            <a:r>
              <a:rPr lang="ru-RU" dirty="0" smtClean="0"/>
              <a:t> </a:t>
            </a:r>
            <a:endParaRPr lang="uk-UA" dirty="0"/>
          </a:p>
        </p:txBody>
      </p:sp>
      <p:sp>
        <p:nvSpPr>
          <p:cNvPr id="3" name="Объект 2"/>
          <p:cNvSpPr>
            <a:spLocks noGrp="1"/>
          </p:cNvSpPr>
          <p:nvPr>
            <p:ph sz="quarter" idx="13"/>
          </p:nvPr>
        </p:nvSpPr>
        <p:spPr>
          <a:xfrm>
            <a:off x="320921" y="1904868"/>
            <a:ext cx="5106026" cy="3424107"/>
          </a:xfrm>
        </p:spPr>
        <p:txBody>
          <a:bodyPr>
            <a:normAutofit fontScale="77500" lnSpcReduction="20000"/>
          </a:bodyPr>
          <a:lstStyle/>
          <a:p>
            <a:pPr marL="0" indent="457200">
              <a:spcBef>
                <a:spcPts val="600"/>
              </a:spcBef>
              <a:buNone/>
            </a:pPr>
            <a:r>
              <a:rPr lang="en-CA" dirty="0"/>
              <a:t>two main </a:t>
            </a:r>
            <a:r>
              <a:rPr lang="en-CA" dirty="0" smtClean="0"/>
              <a:t>advantages</a:t>
            </a:r>
            <a:r>
              <a:rPr lang="ru-RU" dirty="0" smtClean="0"/>
              <a:t>:</a:t>
            </a:r>
          </a:p>
          <a:p>
            <a:pPr marL="457200" indent="457200">
              <a:spcBef>
                <a:spcPts val="600"/>
              </a:spcBef>
              <a:buFont typeface="+mj-lt"/>
              <a:buAutoNum type="arabicParenR"/>
            </a:pPr>
            <a:r>
              <a:rPr lang="en-US" dirty="0"/>
              <a:t>If you let the randomized search run for, say, 1000 iterations, then 1000 different values ​​for each </a:t>
            </a:r>
            <a:r>
              <a:rPr lang="en-US" dirty="0" err="1"/>
              <a:t>hyperparameter</a:t>
            </a:r>
            <a:r>
              <a:rPr lang="en-US" dirty="0"/>
              <a:t> will be explored (instead of just a few values ​​per </a:t>
            </a:r>
            <a:r>
              <a:rPr lang="en-US" dirty="0" err="1"/>
              <a:t>hyperparameter</a:t>
            </a:r>
            <a:r>
              <a:rPr lang="en-US" dirty="0"/>
              <a:t> in the lattice search approach</a:t>
            </a:r>
            <a:r>
              <a:rPr lang="en-US" dirty="0" smtClean="0"/>
              <a:t>).</a:t>
            </a:r>
            <a:endParaRPr lang="ru-RU" dirty="0" smtClean="0"/>
          </a:p>
          <a:p>
            <a:pPr marL="457200" indent="457200">
              <a:spcBef>
                <a:spcPts val="600"/>
              </a:spcBef>
              <a:buFont typeface="+mj-lt"/>
              <a:buAutoNum type="arabicParenR"/>
            </a:pPr>
            <a:r>
              <a:rPr lang="en-US" dirty="0" smtClean="0"/>
              <a:t>You </a:t>
            </a:r>
            <a:r>
              <a:rPr lang="en-US" dirty="0"/>
              <a:t>have more control over the computational resources you want to devote to searching for </a:t>
            </a:r>
            <a:r>
              <a:rPr lang="en-US" dirty="0" err="1"/>
              <a:t>hyperparameter</a:t>
            </a:r>
            <a:r>
              <a:rPr lang="en-US" dirty="0"/>
              <a:t> values ​​by simply setting the number of iterations.</a:t>
            </a:r>
            <a:endParaRPr lang="uk-UA" dirty="0"/>
          </a:p>
        </p:txBody>
      </p:sp>
      <p:pic>
        <p:nvPicPr>
          <p:cNvPr id="5" name="Объект 4"/>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9412491" y="618517"/>
            <a:ext cx="2205577" cy="2766645"/>
          </a:xfrm>
        </p:spPr>
      </p:pic>
    </p:spTree>
    <p:extLst>
      <p:ext uri="{BB962C8B-B14F-4D97-AF65-F5344CB8AC3E}">
        <p14:creationId xmlns:p14="http://schemas.microsoft.com/office/powerpoint/2010/main" val="79484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75" y="618518"/>
            <a:ext cx="10364451" cy="1021018"/>
          </a:xfrm>
        </p:spPr>
        <p:txBody>
          <a:bodyPr>
            <a:normAutofit fontScale="90000"/>
          </a:bodyPr>
          <a:lstStyle/>
          <a:p>
            <a:r>
              <a:rPr lang="en-US" dirty="0"/>
              <a:t>Analysis of the best models and their errors</a:t>
            </a:r>
            <a:endParaRPr lang="uk-UA" dirty="0"/>
          </a:p>
        </p:txBody>
      </p:sp>
      <p:pic>
        <p:nvPicPr>
          <p:cNvPr id="6" name="Объект 5"/>
          <p:cNvPicPr>
            <a:picLocks noGrp="1" noChangeAspect="1"/>
          </p:cNvPicPr>
          <p:nvPr>
            <p:ph sz="quarter" idx="13"/>
          </p:nvPr>
        </p:nvPicPr>
        <p:blipFill>
          <a:blip r:embed="rId3"/>
          <a:stretch>
            <a:fillRect/>
          </a:stretch>
        </p:blipFill>
        <p:spPr>
          <a:xfrm>
            <a:off x="306791" y="1723868"/>
            <a:ext cx="5184477" cy="4405626"/>
          </a:xfrm>
          <a:prstGeom prst="rect">
            <a:avLst/>
          </a:prstGeom>
        </p:spPr>
      </p:pic>
      <p:pic>
        <p:nvPicPr>
          <p:cNvPr id="7" name="Рисунок 6"/>
          <p:cNvPicPr>
            <a:picLocks noChangeAspect="1"/>
          </p:cNvPicPr>
          <p:nvPr/>
        </p:nvPicPr>
        <p:blipFill>
          <a:blip r:embed="rId4"/>
          <a:stretch>
            <a:fillRect/>
          </a:stretch>
        </p:blipFill>
        <p:spPr>
          <a:xfrm>
            <a:off x="5637766" y="1862113"/>
            <a:ext cx="3801861" cy="3871549"/>
          </a:xfrm>
          <a:prstGeom prst="rect">
            <a:avLst/>
          </a:prstGeom>
        </p:spPr>
      </p:pic>
      <p:pic>
        <p:nvPicPr>
          <p:cNvPr id="5" name="Объект 4"/>
          <p:cNvPicPr>
            <a:picLocks noGrp="1" noChangeAspect="1"/>
          </p:cNvPicPr>
          <p:nvPr>
            <p:ph sz="quarter" idx="14"/>
          </p:nvPr>
        </p:nvPicPr>
        <p:blipFill>
          <a:blip r:embed="rId5" cstate="print">
            <a:extLst>
              <a:ext uri="{28A0092B-C50C-407E-A947-70E740481C1C}">
                <a14:useLocalDpi xmlns:a14="http://schemas.microsoft.com/office/drawing/2010/main" val="0"/>
              </a:ext>
            </a:extLst>
          </a:blip>
          <a:stretch>
            <a:fillRect/>
          </a:stretch>
        </p:blipFill>
        <p:spPr>
          <a:xfrm>
            <a:off x="8842549" y="2828380"/>
            <a:ext cx="2801501" cy="3514164"/>
          </a:xfrm>
        </p:spPr>
      </p:pic>
      <p:sp>
        <p:nvSpPr>
          <p:cNvPr id="8" name="Скругленный прямоугольник 7"/>
          <p:cNvSpPr/>
          <p:nvPr/>
        </p:nvSpPr>
        <p:spPr>
          <a:xfrm>
            <a:off x="5491268" y="5125848"/>
            <a:ext cx="2412230" cy="69214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cxnSp>
        <p:nvCxnSpPr>
          <p:cNvPr id="10" name="Прямая со стрелкой 9"/>
          <p:cNvCxnSpPr/>
          <p:nvPr/>
        </p:nvCxnSpPr>
        <p:spPr>
          <a:xfrm flipV="1">
            <a:off x="8058778" y="5265336"/>
            <a:ext cx="703385" cy="40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349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Заголовок 422">
            <a:extLst>
              <a:ext uri="{FF2B5EF4-FFF2-40B4-BE49-F238E27FC236}">
                <a16:creationId xmlns:a16="http://schemas.microsoft.com/office/drawing/2014/main" id="{414EFE50-FF99-FABF-A010-161B8968ED03}"/>
              </a:ext>
            </a:extLst>
          </p:cNvPr>
          <p:cNvSpPr>
            <a:spLocks noGrp="1"/>
          </p:cNvSpPr>
          <p:nvPr>
            <p:ph type="title"/>
          </p:nvPr>
        </p:nvSpPr>
        <p:spPr>
          <a:xfrm>
            <a:off x="838200" y="311861"/>
            <a:ext cx="10515600" cy="958251"/>
          </a:xfrm>
        </p:spPr>
        <p:txBody>
          <a:bodyPr vert="horz" lIns="91440" tIns="45720" rIns="91440" bIns="45720" rtlCol="0" anchor="ctr">
            <a:normAutofit/>
          </a:bodyPr>
          <a:lstStyle/>
          <a:p>
            <a:r>
              <a:rPr lang="en-US" sz="3600" dirty="0"/>
              <a:t>main project steps</a:t>
            </a:r>
            <a:r>
              <a:rPr lang="ru-RU" sz="3600" dirty="0"/>
              <a:t> </a:t>
            </a:r>
          </a:p>
        </p:txBody>
      </p:sp>
      <p:sp>
        <p:nvSpPr>
          <p:cNvPr id="449" name="Текст 448">
            <a:extLst>
              <a:ext uri="{FF2B5EF4-FFF2-40B4-BE49-F238E27FC236}">
                <a16:creationId xmlns:a16="http://schemas.microsoft.com/office/drawing/2014/main" id="{F8223535-2AD1-7D72-581A-54347A082C7A}"/>
              </a:ext>
            </a:extLst>
          </p:cNvPr>
          <p:cNvSpPr>
            <a:spLocks noGrp="1"/>
          </p:cNvSpPr>
          <p:nvPr>
            <p:ph type="body" sz="quarter" idx="51"/>
          </p:nvPr>
        </p:nvSpPr>
        <p:spPr>
          <a:xfrm>
            <a:off x="679175" y="3754892"/>
            <a:ext cx="1627632" cy="1618488"/>
          </a:xfrm>
        </p:spPr>
        <p:txBody>
          <a:bodyPr rtlCol="0">
            <a:normAutofit/>
          </a:bodyPr>
          <a:lstStyle>
            <a:defPPr>
              <a:defRPr lang="ru-RU"/>
            </a:defPPr>
          </a:lstStyle>
          <a:p>
            <a:pPr>
              <a:lnSpc>
                <a:spcPct val="100000"/>
              </a:lnSpc>
              <a:spcBef>
                <a:spcPts val="0"/>
              </a:spcBef>
            </a:pPr>
            <a:endParaRPr lang="en-US" b="0" dirty="0" smtClean="0">
              <a:latin typeface="Bahnschrift Light Condensed" panose="020B0502040204020203" pitchFamily="34" charset="0"/>
            </a:endParaRPr>
          </a:p>
          <a:p>
            <a:pPr>
              <a:lnSpc>
                <a:spcPct val="100000"/>
              </a:lnSpc>
              <a:spcBef>
                <a:spcPts val="0"/>
              </a:spcBef>
            </a:pPr>
            <a:r>
              <a:rPr lang="en-US" b="0" dirty="0" smtClean="0">
                <a:latin typeface="Bahnschrift Light Condensed" panose="020B0502040204020203" pitchFamily="34" charset="0"/>
              </a:rPr>
              <a:t>Understanding </a:t>
            </a:r>
            <a:r>
              <a:rPr lang="en-US" b="0" dirty="0">
                <a:latin typeface="Bahnschrift Light Condensed" panose="020B0502040204020203" pitchFamily="34" charset="0"/>
              </a:rPr>
              <a:t>the big picture</a:t>
            </a:r>
            <a:endParaRPr lang="ru-RU" b="0" dirty="0">
              <a:latin typeface="Bahnschrift Light Condensed" panose="020B0502040204020203" pitchFamily="34" charset="0"/>
            </a:endParaRPr>
          </a:p>
        </p:txBody>
      </p:sp>
      <p:sp>
        <p:nvSpPr>
          <p:cNvPr id="1249" name="Текст 1248">
            <a:extLst>
              <a:ext uri="{FF2B5EF4-FFF2-40B4-BE49-F238E27FC236}">
                <a16:creationId xmlns:a16="http://schemas.microsoft.com/office/drawing/2014/main" id="{AE70B537-3583-6036-922A-BDE128416705}"/>
              </a:ext>
            </a:extLst>
          </p:cNvPr>
          <p:cNvSpPr>
            <a:spLocks noGrp="1"/>
          </p:cNvSpPr>
          <p:nvPr>
            <p:ph type="body" sz="quarter" idx="37"/>
          </p:nvPr>
        </p:nvSpPr>
        <p:spPr>
          <a:xfrm>
            <a:off x="390035" y="3477320"/>
            <a:ext cx="630936" cy="630936"/>
          </a:xfrm>
        </p:spPr>
        <p:txBody>
          <a:bodyPr rtlCol="0"/>
          <a:lstStyle>
            <a:defPPr>
              <a:defRPr lang="ru-RU"/>
            </a:defPPr>
          </a:lstStyle>
          <a:p>
            <a:pPr rtl="0"/>
            <a:r>
              <a:rPr lang="ru-RU">
                <a:latin typeface="Bahnschrift Light Condensed" panose="020B0502040204020203" pitchFamily="34" charset="0"/>
              </a:rPr>
              <a:t>1</a:t>
            </a:r>
          </a:p>
        </p:txBody>
      </p:sp>
      <p:sp>
        <p:nvSpPr>
          <p:cNvPr id="448" name="Текст 447">
            <a:extLst>
              <a:ext uri="{FF2B5EF4-FFF2-40B4-BE49-F238E27FC236}">
                <a16:creationId xmlns:a16="http://schemas.microsoft.com/office/drawing/2014/main" id="{97983E19-F454-9DA0-8A8C-82409DFC43AC}"/>
              </a:ext>
            </a:extLst>
          </p:cNvPr>
          <p:cNvSpPr>
            <a:spLocks noGrp="1"/>
          </p:cNvSpPr>
          <p:nvPr>
            <p:ph type="body" sz="quarter" idx="43"/>
          </p:nvPr>
        </p:nvSpPr>
        <p:spPr>
          <a:xfrm>
            <a:off x="1986839" y="1689617"/>
            <a:ext cx="1627632" cy="1618488"/>
          </a:xfrm>
          <a:solidFill>
            <a:schemeClr val="bg1"/>
          </a:solidFill>
          <a:ln w="44450">
            <a:solidFill>
              <a:schemeClr val="tx1"/>
            </a:solidFill>
          </a:ln>
        </p:spPr>
        <p:txBody>
          <a:bodyPr vert="horz" lIns="91440" tIns="173736" rIns="91440" bIns="45720" rtlCol="0" anchor="t">
            <a:normAutofit/>
          </a:bodyPr>
          <a:lstStyle/>
          <a:p>
            <a:pPr>
              <a:lnSpc>
                <a:spcPct val="100000"/>
              </a:lnSpc>
              <a:spcBef>
                <a:spcPts val="0"/>
              </a:spcBef>
            </a:pPr>
            <a:endParaRPr lang="en-US" sz="1600" b="0" dirty="0" smtClean="0">
              <a:solidFill>
                <a:prstClr val="black"/>
              </a:solidFill>
              <a:latin typeface="Tw Cen MT" panose="020B0602020104020603"/>
            </a:endParaRPr>
          </a:p>
          <a:p>
            <a:pPr>
              <a:lnSpc>
                <a:spcPct val="100000"/>
              </a:lnSpc>
              <a:spcBef>
                <a:spcPts val="0"/>
              </a:spcBef>
            </a:pPr>
            <a:r>
              <a:rPr lang="en-US" sz="1600" b="0" dirty="0" smtClean="0">
                <a:solidFill>
                  <a:prstClr val="black"/>
                </a:solidFill>
                <a:latin typeface="Tw Cen MT" panose="020B0602020104020603"/>
              </a:rPr>
              <a:t>Getting </a:t>
            </a:r>
            <a:r>
              <a:rPr lang="en-US" sz="1600" b="0" dirty="0">
                <a:solidFill>
                  <a:prstClr val="black"/>
                </a:solidFill>
                <a:latin typeface="Tw Cen MT" panose="020B0602020104020603"/>
              </a:rPr>
              <a:t>data</a:t>
            </a:r>
            <a:endParaRPr lang="ru-RU" b="0" dirty="0">
              <a:latin typeface="Bahnschrift Light Condensed" panose="020B0502040204020203" pitchFamily="34" charset="0"/>
            </a:endParaRPr>
          </a:p>
        </p:txBody>
      </p:sp>
      <p:sp>
        <p:nvSpPr>
          <p:cNvPr id="547" name="Текст 546">
            <a:extLst>
              <a:ext uri="{FF2B5EF4-FFF2-40B4-BE49-F238E27FC236}">
                <a16:creationId xmlns:a16="http://schemas.microsoft.com/office/drawing/2014/main" id="{D2184442-EA13-0E67-9EDC-9BBAF033EE67}"/>
              </a:ext>
            </a:extLst>
          </p:cNvPr>
          <p:cNvSpPr>
            <a:spLocks noGrp="1"/>
          </p:cNvSpPr>
          <p:nvPr>
            <p:ph type="body" sz="quarter" idx="35"/>
          </p:nvPr>
        </p:nvSpPr>
        <p:spPr>
          <a:xfrm>
            <a:off x="3280120" y="2964580"/>
            <a:ext cx="630936" cy="630936"/>
          </a:xfrm>
        </p:spPr>
        <p:txBody>
          <a:bodyPr rtlCol="0"/>
          <a:lstStyle>
            <a:defPPr>
              <a:defRPr lang="ru-RU"/>
            </a:defPPr>
          </a:lstStyle>
          <a:p>
            <a:pPr rtl="0"/>
            <a:r>
              <a:rPr lang="ru-RU">
                <a:latin typeface="Bahnschrift Light Condensed" panose="020B0502040204020203" pitchFamily="34" charset="0"/>
              </a:rPr>
              <a:t>2</a:t>
            </a:r>
          </a:p>
        </p:txBody>
      </p:sp>
      <p:sp>
        <p:nvSpPr>
          <p:cNvPr id="455" name="Текст 454">
            <a:extLst>
              <a:ext uri="{FF2B5EF4-FFF2-40B4-BE49-F238E27FC236}">
                <a16:creationId xmlns:a16="http://schemas.microsoft.com/office/drawing/2014/main" id="{127A9CA1-AAEC-65CC-4E3C-E06EF334D824}"/>
              </a:ext>
            </a:extLst>
          </p:cNvPr>
          <p:cNvSpPr>
            <a:spLocks noGrp="1"/>
          </p:cNvSpPr>
          <p:nvPr>
            <p:ph type="body" sz="quarter" idx="57"/>
          </p:nvPr>
        </p:nvSpPr>
        <p:spPr>
          <a:xfrm>
            <a:off x="4159315" y="2413336"/>
            <a:ext cx="1627632" cy="1618488"/>
          </a:xfrm>
          <a:solidFill>
            <a:schemeClr val="bg1"/>
          </a:solidFill>
          <a:ln w="44450">
            <a:solidFill>
              <a:schemeClr val="tx1"/>
            </a:solidFill>
          </a:ln>
        </p:spPr>
        <p:txBody>
          <a:bodyPr vert="horz" lIns="91440" tIns="173736" rIns="91440" bIns="45720" rtlCol="0" anchor="t">
            <a:normAutofit fontScale="85000" lnSpcReduction="10000"/>
          </a:bodyPr>
          <a:lstStyle/>
          <a:p>
            <a:pPr>
              <a:lnSpc>
                <a:spcPct val="100000"/>
              </a:lnSpc>
              <a:spcBef>
                <a:spcPts val="0"/>
              </a:spcBef>
            </a:pPr>
            <a:r>
              <a:rPr lang="en-US" sz="1600" b="0" dirty="0">
                <a:solidFill>
                  <a:prstClr val="black"/>
                </a:solidFill>
                <a:latin typeface="Tw Cen MT" panose="020B0602020104020603"/>
              </a:rPr>
              <a:t>Discovering and visualizing data to understand its essence</a:t>
            </a:r>
            <a:endParaRPr lang="ru-RU" b="0" dirty="0">
              <a:latin typeface="Bahnschrift Light Condensed" panose="020B0502040204020203" pitchFamily="34" charset="0"/>
            </a:endParaRPr>
          </a:p>
        </p:txBody>
      </p:sp>
      <p:sp>
        <p:nvSpPr>
          <p:cNvPr id="548" name="Текст 547">
            <a:extLst>
              <a:ext uri="{FF2B5EF4-FFF2-40B4-BE49-F238E27FC236}">
                <a16:creationId xmlns:a16="http://schemas.microsoft.com/office/drawing/2014/main" id="{F8E3B12C-3922-AD32-61E9-4C3397A39BF4}"/>
              </a:ext>
            </a:extLst>
          </p:cNvPr>
          <p:cNvSpPr>
            <a:spLocks noGrp="1"/>
          </p:cNvSpPr>
          <p:nvPr>
            <p:ph type="body" sz="quarter" idx="36"/>
          </p:nvPr>
        </p:nvSpPr>
        <p:spPr>
          <a:xfrm>
            <a:off x="5450164" y="2104356"/>
            <a:ext cx="630936" cy="630936"/>
          </a:xfrm>
        </p:spPr>
        <p:txBody>
          <a:bodyPr rtlCol="0"/>
          <a:lstStyle>
            <a:defPPr>
              <a:defRPr lang="ru-RU"/>
            </a:defPPr>
          </a:lstStyle>
          <a:p>
            <a:pPr rtl="0"/>
            <a:r>
              <a:rPr lang="ru-RU">
                <a:latin typeface="Bahnschrift Light Condensed" panose="020B0502040204020203" pitchFamily="34" charset="0"/>
              </a:rPr>
              <a:t>3</a:t>
            </a:r>
          </a:p>
        </p:txBody>
      </p:sp>
      <p:sp>
        <p:nvSpPr>
          <p:cNvPr id="450" name="Текст 449">
            <a:extLst>
              <a:ext uri="{FF2B5EF4-FFF2-40B4-BE49-F238E27FC236}">
                <a16:creationId xmlns:a16="http://schemas.microsoft.com/office/drawing/2014/main" id="{250E8555-6621-08B8-1BB7-03D294D5EB77}"/>
              </a:ext>
            </a:extLst>
          </p:cNvPr>
          <p:cNvSpPr>
            <a:spLocks noGrp="1"/>
          </p:cNvSpPr>
          <p:nvPr>
            <p:ph type="body" sz="quarter" idx="52"/>
          </p:nvPr>
        </p:nvSpPr>
        <p:spPr>
          <a:xfrm>
            <a:off x="2772029" y="4868331"/>
            <a:ext cx="1627632" cy="1618488"/>
          </a:xfrm>
          <a:solidFill>
            <a:schemeClr val="bg1"/>
          </a:solidFill>
          <a:ln w="44450">
            <a:solidFill>
              <a:schemeClr val="tx1"/>
            </a:solidFill>
          </a:ln>
        </p:spPr>
        <p:txBody>
          <a:bodyPr vert="horz" lIns="91440" tIns="173736" rIns="91440" bIns="45720" rtlCol="0" anchor="t">
            <a:normAutofit fontScale="92500"/>
          </a:bodyPr>
          <a:lstStyle/>
          <a:p>
            <a:pPr>
              <a:lnSpc>
                <a:spcPct val="100000"/>
              </a:lnSpc>
              <a:spcBef>
                <a:spcPts val="0"/>
              </a:spcBef>
            </a:pPr>
            <a:r>
              <a:rPr lang="en-US" sz="1600" b="0" dirty="0">
                <a:solidFill>
                  <a:prstClr val="black"/>
                </a:solidFill>
                <a:latin typeface="Tw Cen MT" panose="020B0602020104020603"/>
              </a:rPr>
              <a:t>Preparing data for machine learning algorithms</a:t>
            </a:r>
            <a:endParaRPr lang="ru-RU" b="0" dirty="0">
              <a:latin typeface="Bahnschrift Light Condensed" panose="020B0502040204020203" pitchFamily="34" charset="0"/>
            </a:endParaRPr>
          </a:p>
        </p:txBody>
      </p:sp>
      <p:sp>
        <p:nvSpPr>
          <p:cNvPr id="550" name="Текст 549">
            <a:extLst>
              <a:ext uri="{FF2B5EF4-FFF2-40B4-BE49-F238E27FC236}">
                <a16:creationId xmlns:a16="http://schemas.microsoft.com/office/drawing/2014/main" id="{98ECCB3C-24BA-24F3-CB71-FB1E5D1E5162}"/>
              </a:ext>
            </a:extLst>
          </p:cNvPr>
          <p:cNvSpPr>
            <a:spLocks noGrp="1"/>
          </p:cNvSpPr>
          <p:nvPr>
            <p:ph type="body" sz="quarter" idx="38"/>
          </p:nvPr>
        </p:nvSpPr>
        <p:spPr>
          <a:xfrm>
            <a:off x="4070799" y="4546839"/>
            <a:ext cx="630936" cy="630936"/>
          </a:xfrm>
        </p:spPr>
        <p:txBody>
          <a:bodyPr rtlCol="0"/>
          <a:lstStyle>
            <a:defPPr>
              <a:defRPr lang="ru-RU"/>
            </a:defPPr>
          </a:lstStyle>
          <a:p>
            <a:pPr rtl="0"/>
            <a:r>
              <a:rPr lang="ru-RU">
                <a:latin typeface="Bahnschrift Light Condensed" panose="020B0502040204020203" pitchFamily="34" charset="0"/>
              </a:rPr>
              <a:t>4</a:t>
            </a:r>
          </a:p>
        </p:txBody>
      </p:sp>
      <p:sp>
        <p:nvSpPr>
          <p:cNvPr id="451" name="Текст 450">
            <a:extLst>
              <a:ext uri="{FF2B5EF4-FFF2-40B4-BE49-F238E27FC236}">
                <a16:creationId xmlns:a16="http://schemas.microsoft.com/office/drawing/2014/main" id="{F025CDD8-85BF-F5AC-FF40-E8666D9F4278}"/>
              </a:ext>
            </a:extLst>
          </p:cNvPr>
          <p:cNvSpPr>
            <a:spLocks noGrp="1"/>
          </p:cNvSpPr>
          <p:nvPr>
            <p:ph type="body" sz="quarter" idx="53"/>
          </p:nvPr>
        </p:nvSpPr>
        <p:spPr>
          <a:xfrm>
            <a:off x="5697529" y="4598571"/>
            <a:ext cx="1627632" cy="1618488"/>
          </a:xfrm>
          <a:solidFill>
            <a:schemeClr val="bg1"/>
          </a:solidFill>
          <a:ln w="44450">
            <a:solidFill>
              <a:schemeClr val="tx1"/>
            </a:solidFill>
          </a:ln>
        </p:spPr>
        <p:txBody>
          <a:bodyPr vert="horz" lIns="91440" tIns="173736" rIns="91440" bIns="45720" rtlCol="0" anchor="t">
            <a:normAutofit/>
          </a:bodyPr>
          <a:lstStyle/>
          <a:p>
            <a:pPr>
              <a:lnSpc>
                <a:spcPct val="100000"/>
              </a:lnSpc>
              <a:spcBef>
                <a:spcPts val="0"/>
              </a:spcBef>
            </a:pPr>
            <a:endParaRPr lang="en-US" sz="1600" b="0" dirty="0" smtClean="0">
              <a:solidFill>
                <a:prstClr val="black"/>
              </a:solidFill>
              <a:latin typeface="Tw Cen MT" panose="020B0602020104020603"/>
            </a:endParaRPr>
          </a:p>
          <a:p>
            <a:pPr>
              <a:lnSpc>
                <a:spcPct val="100000"/>
              </a:lnSpc>
              <a:spcBef>
                <a:spcPts val="0"/>
              </a:spcBef>
            </a:pPr>
            <a:r>
              <a:rPr lang="en-US" sz="1600" b="0" dirty="0" smtClean="0">
                <a:solidFill>
                  <a:prstClr val="black"/>
                </a:solidFill>
                <a:latin typeface="Tw Cen MT" panose="020B0602020104020603"/>
              </a:rPr>
              <a:t>Selecting </a:t>
            </a:r>
            <a:r>
              <a:rPr lang="en-US" sz="1600" b="0" dirty="0">
                <a:solidFill>
                  <a:prstClr val="black"/>
                </a:solidFill>
                <a:latin typeface="Tw Cen MT" panose="020B0602020104020603"/>
              </a:rPr>
              <a:t>a model and training it</a:t>
            </a:r>
            <a:endParaRPr lang="ru-RU" b="0" dirty="0">
              <a:latin typeface="Bahnschrift Light Condensed" panose="020B0502040204020203" pitchFamily="34" charset="0"/>
            </a:endParaRPr>
          </a:p>
        </p:txBody>
      </p:sp>
      <p:sp>
        <p:nvSpPr>
          <p:cNvPr id="554" name="Текст 553">
            <a:extLst>
              <a:ext uri="{FF2B5EF4-FFF2-40B4-BE49-F238E27FC236}">
                <a16:creationId xmlns:a16="http://schemas.microsoft.com/office/drawing/2014/main" id="{5843BEDA-693F-AD99-2079-2EE57968F3A3}"/>
              </a:ext>
            </a:extLst>
          </p:cNvPr>
          <p:cNvSpPr>
            <a:spLocks noGrp="1"/>
          </p:cNvSpPr>
          <p:nvPr>
            <p:ph type="body" sz="quarter" idx="42"/>
          </p:nvPr>
        </p:nvSpPr>
        <p:spPr>
          <a:xfrm>
            <a:off x="6971098" y="5809913"/>
            <a:ext cx="630936" cy="630936"/>
          </a:xfrm>
        </p:spPr>
        <p:txBody>
          <a:bodyPr rtlCol="0"/>
          <a:lstStyle>
            <a:defPPr>
              <a:defRPr lang="ru-RU"/>
            </a:defPPr>
          </a:lstStyle>
          <a:p>
            <a:pPr rtl="0"/>
            <a:r>
              <a:rPr lang="ru-RU">
                <a:latin typeface="Bahnschrift Light Condensed" panose="020B0502040204020203" pitchFamily="34" charset="0"/>
              </a:rPr>
              <a:t>5</a:t>
            </a:r>
          </a:p>
        </p:txBody>
      </p:sp>
      <p:sp>
        <p:nvSpPr>
          <p:cNvPr id="454" name="Текст 453">
            <a:extLst>
              <a:ext uri="{FF2B5EF4-FFF2-40B4-BE49-F238E27FC236}">
                <a16:creationId xmlns:a16="http://schemas.microsoft.com/office/drawing/2014/main" id="{914EBE5C-A82E-85E2-D00E-B49C734C1685}"/>
              </a:ext>
            </a:extLst>
          </p:cNvPr>
          <p:cNvSpPr>
            <a:spLocks noGrp="1"/>
          </p:cNvSpPr>
          <p:nvPr>
            <p:ph type="body" sz="quarter" idx="56"/>
          </p:nvPr>
        </p:nvSpPr>
        <p:spPr>
          <a:xfrm>
            <a:off x="6456687" y="1620863"/>
            <a:ext cx="1627632" cy="1618488"/>
          </a:xfrm>
          <a:solidFill>
            <a:schemeClr val="bg1"/>
          </a:solidFill>
          <a:ln w="44450">
            <a:solidFill>
              <a:schemeClr val="tx1"/>
            </a:solidFill>
          </a:ln>
        </p:spPr>
        <p:txBody>
          <a:bodyPr vert="horz" lIns="91440" tIns="173736" rIns="91440" bIns="45720" rtlCol="0" anchor="t">
            <a:normAutofit/>
          </a:bodyPr>
          <a:lstStyle/>
          <a:p>
            <a:pPr>
              <a:lnSpc>
                <a:spcPct val="100000"/>
              </a:lnSpc>
              <a:spcBef>
                <a:spcPts val="0"/>
              </a:spcBef>
            </a:pPr>
            <a:endParaRPr lang="en-US" sz="1600" b="0" dirty="0" smtClean="0">
              <a:solidFill>
                <a:prstClr val="black"/>
              </a:solidFill>
              <a:latin typeface="Tw Cen MT" panose="020B0602020104020603"/>
            </a:endParaRPr>
          </a:p>
          <a:p>
            <a:pPr>
              <a:lnSpc>
                <a:spcPct val="100000"/>
              </a:lnSpc>
              <a:spcBef>
                <a:spcPts val="0"/>
              </a:spcBef>
            </a:pPr>
            <a:r>
              <a:rPr lang="en-US" sz="1600" b="0" dirty="0" smtClean="0">
                <a:solidFill>
                  <a:prstClr val="black"/>
                </a:solidFill>
                <a:latin typeface="Tw Cen MT" panose="020B0602020104020603"/>
              </a:rPr>
              <a:t>Fine-tuning </a:t>
            </a:r>
            <a:r>
              <a:rPr lang="en-US" sz="1600" b="0" dirty="0">
                <a:solidFill>
                  <a:prstClr val="black"/>
                </a:solidFill>
                <a:latin typeface="Tw Cen MT" panose="020B0602020104020603"/>
              </a:rPr>
              <a:t>the model</a:t>
            </a:r>
            <a:endParaRPr lang="ru-RU" b="0" dirty="0">
              <a:latin typeface="Bahnschrift Light Condensed" panose="020B0502040204020203" pitchFamily="34" charset="0"/>
            </a:endParaRPr>
          </a:p>
        </p:txBody>
      </p:sp>
      <p:sp>
        <p:nvSpPr>
          <p:cNvPr id="551" name="Текст 550">
            <a:extLst>
              <a:ext uri="{FF2B5EF4-FFF2-40B4-BE49-F238E27FC236}">
                <a16:creationId xmlns:a16="http://schemas.microsoft.com/office/drawing/2014/main" id="{30E73AE5-0710-2AB1-8DCE-CA5245083AAB}"/>
              </a:ext>
            </a:extLst>
          </p:cNvPr>
          <p:cNvSpPr>
            <a:spLocks noGrp="1"/>
          </p:cNvSpPr>
          <p:nvPr>
            <p:ph type="body" sz="quarter" idx="39"/>
          </p:nvPr>
        </p:nvSpPr>
        <p:spPr>
          <a:xfrm>
            <a:off x="7748705" y="2909287"/>
            <a:ext cx="630936" cy="630936"/>
          </a:xfrm>
        </p:spPr>
        <p:txBody>
          <a:bodyPr rtlCol="0"/>
          <a:lstStyle>
            <a:defPPr>
              <a:defRPr lang="ru-RU"/>
            </a:defPPr>
          </a:lstStyle>
          <a:p>
            <a:pPr rtl="0"/>
            <a:r>
              <a:rPr lang="ru-RU">
                <a:latin typeface="Bahnschrift Light Condensed" panose="020B0502040204020203" pitchFamily="34" charset="0"/>
              </a:rPr>
              <a:t>6</a:t>
            </a:r>
          </a:p>
        </p:txBody>
      </p:sp>
      <p:sp>
        <p:nvSpPr>
          <p:cNvPr id="453" name="Текст 452">
            <a:extLst>
              <a:ext uri="{FF2B5EF4-FFF2-40B4-BE49-F238E27FC236}">
                <a16:creationId xmlns:a16="http://schemas.microsoft.com/office/drawing/2014/main" id="{794924A5-15E5-9821-B6E4-905CDF02A620}"/>
              </a:ext>
            </a:extLst>
          </p:cNvPr>
          <p:cNvSpPr>
            <a:spLocks noGrp="1"/>
          </p:cNvSpPr>
          <p:nvPr>
            <p:ph type="body" sz="quarter" idx="54"/>
          </p:nvPr>
        </p:nvSpPr>
        <p:spPr>
          <a:xfrm>
            <a:off x="8236399" y="4614369"/>
            <a:ext cx="1627632" cy="1618488"/>
          </a:xfrm>
          <a:solidFill>
            <a:schemeClr val="bg1"/>
          </a:solidFill>
          <a:ln w="44450">
            <a:solidFill>
              <a:schemeClr val="tx1"/>
            </a:solidFill>
          </a:ln>
        </p:spPr>
        <p:txBody>
          <a:bodyPr vert="horz" lIns="91440" tIns="173736" rIns="91440" bIns="45720" rtlCol="0" anchor="t">
            <a:normAutofit/>
          </a:bodyPr>
          <a:lstStyle/>
          <a:p>
            <a:pPr>
              <a:lnSpc>
                <a:spcPct val="100000"/>
              </a:lnSpc>
              <a:spcBef>
                <a:spcPts val="0"/>
              </a:spcBef>
            </a:pPr>
            <a:endParaRPr lang="en-US" sz="1600" b="0" dirty="0" smtClean="0">
              <a:solidFill>
                <a:prstClr val="black"/>
              </a:solidFill>
              <a:latin typeface="Tw Cen MT" panose="020B0602020104020603"/>
            </a:endParaRPr>
          </a:p>
          <a:p>
            <a:pPr>
              <a:lnSpc>
                <a:spcPct val="100000"/>
              </a:lnSpc>
              <a:spcBef>
                <a:spcPts val="0"/>
              </a:spcBef>
            </a:pPr>
            <a:r>
              <a:rPr lang="en-US" sz="1600" b="0" dirty="0" smtClean="0">
                <a:solidFill>
                  <a:prstClr val="black"/>
                </a:solidFill>
                <a:latin typeface="Tw Cen MT" panose="020B0602020104020603"/>
              </a:rPr>
              <a:t>Presenting </a:t>
            </a:r>
            <a:r>
              <a:rPr lang="en-US" sz="1600" b="0" dirty="0">
                <a:solidFill>
                  <a:prstClr val="black"/>
                </a:solidFill>
                <a:latin typeface="Tw Cen MT" panose="020B0602020104020603"/>
              </a:rPr>
              <a:t>your solution</a:t>
            </a:r>
            <a:endParaRPr lang="ru-RU" b="0" dirty="0">
              <a:latin typeface="Bahnschrift Light Condensed" panose="020B0502040204020203" pitchFamily="34" charset="0"/>
            </a:endParaRPr>
          </a:p>
        </p:txBody>
      </p:sp>
      <p:sp>
        <p:nvSpPr>
          <p:cNvPr id="553" name="Текст 552">
            <a:extLst>
              <a:ext uri="{FF2B5EF4-FFF2-40B4-BE49-F238E27FC236}">
                <a16:creationId xmlns:a16="http://schemas.microsoft.com/office/drawing/2014/main" id="{29169562-83B8-6C25-69C0-6E3DBBFE9E0B}"/>
              </a:ext>
            </a:extLst>
          </p:cNvPr>
          <p:cNvSpPr>
            <a:spLocks noGrp="1"/>
          </p:cNvSpPr>
          <p:nvPr>
            <p:ph type="body" sz="quarter" idx="41"/>
          </p:nvPr>
        </p:nvSpPr>
        <p:spPr>
          <a:xfrm>
            <a:off x="9479259" y="4328031"/>
            <a:ext cx="630936" cy="630936"/>
          </a:xfrm>
        </p:spPr>
        <p:txBody>
          <a:bodyPr rtlCol="0"/>
          <a:lstStyle>
            <a:defPPr>
              <a:defRPr lang="ru-RU"/>
            </a:defPPr>
          </a:lstStyle>
          <a:p>
            <a:pPr rtl="0"/>
            <a:r>
              <a:rPr lang="ru-RU">
                <a:latin typeface="Bahnschrift Light Condensed" panose="020B0502040204020203" pitchFamily="34" charset="0"/>
              </a:rPr>
              <a:t>7</a:t>
            </a:r>
          </a:p>
        </p:txBody>
      </p:sp>
      <p:sp>
        <p:nvSpPr>
          <p:cNvPr id="430" name="Текст 429">
            <a:extLst>
              <a:ext uri="{FF2B5EF4-FFF2-40B4-BE49-F238E27FC236}">
                <a16:creationId xmlns:a16="http://schemas.microsoft.com/office/drawing/2014/main" id="{BFAD634C-E9B8-3EBD-78D1-B3C9AFB56AF3}"/>
              </a:ext>
            </a:extLst>
          </p:cNvPr>
          <p:cNvSpPr>
            <a:spLocks noGrp="1"/>
          </p:cNvSpPr>
          <p:nvPr>
            <p:ph type="body" sz="quarter" idx="20"/>
          </p:nvPr>
        </p:nvSpPr>
        <p:spPr>
          <a:xfrm>
            <a:off x="9559698" y="3208669"/>
            <a:ext cx="1437566" cy="475432"/>
          </a:xfrm>
        </p:spPr>
        <p:txBody>
          <a:bodyPr rtlCol="0"/>
          <a:lstStyle>
            <a:defPPr>
              <a:defRPr lang="ru-RU"/>
            </a:defPPr>
          </a:lstStyle>
          <a:p>
            <a:pPr rtl="0"/>
            <a:r>
              <a:rPr lang="ru-RU" dirty="0">
                <a:latin typeface="Bahnschrift Light Condensed" panose="020B0502040204020203" pitchFamily="34" charset="0"/>
              </a:rPr>
              <a:t>Краткое описание запуска</a:t>
            </a:r>
          </a:p>
        </p:txBody>
      </p:sp>
      <p:sp>
        <p:nvSpPr>
          <p:cNvPr id="2" name="Текст 1"/>
          <p:cNvSpPr>
            <a:spLocks noGrp="1"/>
          </p:cNvSpPr>
          <p:nvPr>
            <p:ph type="body" sz="quarter" idx="21"/>
          </p:nvPr>
        </p:nvSpPr>
        <p:spPr/>
        <p:txBody>
          <a:bodyPr/>
          <a:lstStyle/>
          <a:p>
            <a:endParaRPr lang="uk-UA">
              <a:latin typeface="Bahnschrift Light Condensed" panose="020B0502040204020203" pitchFamily="34" charset="0"/>
            </a:endParaRPr>
          </a:p>
        </p:txBody>
      </p:sp>
      <p:sp>
        <p:nvSpPr>
          <p:cNvPr id="3" name="Текст 2"/>
          <p:cNvSpPr>
            <a:spLocks noGrp="1"/>
          </p:cNvSpPr>
          <p:nvPr>
            <p:ph type="body" sz="quarter" idx="55"/>
          </p:nvPr>
        </p:nvSpPr>
        <p:spPr>
          <a:solidFill>
            <a:schemeClr val="bg1"/>
          </a:solidFill>
          <a:ln w="44450">
            <a:solidFill>
              <a:schemeClr val="tx1"/>
            </a:solidFill>
          </a:ln>
        </p:spPr>
        <p:txBody>
          <a:bodyPr vert="horz" lIns="91440" tIns="173736" rIns="91440" bIns="45720" rtlCol="0" anchor="t">
            <a:normAutofit fontScale="92500"/>
          </a:bodyPr>
          <a:lstStyle/>
          <a:p>
            <a:pPr>
              <a:lnSpc>
                <a:spcPct val="100000"/>
              </a:lnSpc>
              <a:spcBef>
                <a:spcPts val="0"/>
              </a:spcBef>
            </a:pPr>
            <a:r>
              <a:rPr lang="en-US" sz="1600" b="0" dirty="0">
                <a:solidFill>
                  <a:prstClr val="black"/>
                </a:solidFill>
                <a:latin typeface="Tw Cen MT" panose="020B0602020104020603"/>
              </a:rPr>
              <a:t>Launching, </a:t>
            </a:r>
            <a:r>
              <a:rPr lang="en-US" sz="1600" b="0" dirty="0" smtClean="0">
                <a:solidFill>
                  <a:prstClr val="black"/>
                </a:solidFill>
                <a:latin typeface="Tw Cen MT" panose="020B0602020104020603"/>
              </a:rPr>
              <a:t>monitoring </a:t>
            </a:r>
            <a:r>
              <a:rPr lang="en-US" sz="1600" b="0" dirty="0">
                <a:solidFill>
                  <a:prstClr val="black"/>
                </a:solidFill>
                <a:latin typeface="Tw Cen MT" panose="020B0602020104020603"/>
              </a:rPr>
              <a:t>and maintaining the system</a:t>
            </a:r>
            <a:endParaRPr lang="uk-UA" b="0" dirty="0">
              <a:latin typeface="Bahnschrift Light Condensed" panose="020B0502040204020203" pitchFamily="34" charset="0"/>
            </a:endParaRPr>
          </a:p>
        </p:txBody>
      </p:sp>
      <p:sp>
        <p:nvSpPr>
          <p:cNvPr id="552" name="Текст 551">
            <a:extLst>
              <a:ext uri="{FF2B5EF4-FFF2-40B4-BE49-F238E27FC236}">
                <a16:creationId xmlns:a16="http://schemas.microsoft.com/office/drawing/2014/main" id="{4DA6FADD-6294-70A2-F994-C918BB4962D3}"/>
              </a:ext>
            </a:extLst>
          </p:cNvPr>
          <p:cNvSpPr>
            <a:spLocks noGrp="1"/>
          </p:cNvSpPr>
          <p:nvPr>
            <p:ph type="body" sz="quarter" idx="40"/>
          </p:nvPr>
        </p:nvSpPr>
        <p:spPr>
          <a:xfrm>
            <a:off x="10752251" y="2307353"/>
            <a:ext cx="630936" cy="630936"/>
          </a:xfrm>
        </p:spPr>
        <p:txBody>
          <a:bodyPr rtlCol="0"/>
          <a:lstStyle>
            <a:defPPr>
              <a:defRPr lang="ru-RU"/>
            </a:defPPr>
          </a:lstStyle>
          <a:p>
            <a:pPr rtl="0"/>
            <a:r>
              <a:rPr lang="ru-RU" dirty="0">
                <a:latin typeface="Bahnschrift Light Condensed" panose="020B0502040204020203" pitchFamily="34" charset="0"/>
              </a:rPr>
              <a:t>8</a:t>
            </a:r>
          </a:p>
        </p:txBody>
      </p:sp>
    </p:spTree>
    <p:extLst>
      <p:ext uri="{BB962C8B-B14F-4D97-AF65-F5344CB8AC3E}">
        <p14:creationId xmlns:p14="http://schemas.microsoft.com/office/powerpoint/2010/main" val="1262324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3775" y="618517"/>
            <a:ext cx="10364451" cy="799361"/>
          </a:xfrm>
        </p:spPr>
        <p:txBody>
          <a:bodyPr/>
          <a:lstStyle/>
          <a:p>
            <a:r>
              <a:rPr lang="en-US" dirty="0" smtClean="0"/>
              <a:t>Final model</a:t>
            </a:r>
            <a:endParaRPr lang="uk-UA" dirty="0"/>
          </a:p>
        </p:txBody>
      </p:sp>
      <p:pic>
        <p:nvPicPr>
          <p:cNvPr id="6" name="Объект 5"/>
          <p:cNvPicPr>
            <a:picLocks noGrp="1" noChangeAspect="1"/>
          </p:cNvPicPr>
          <p:nvPr>
            <p:ph sz="quarter" idx="13"/>
          </p:nvPr>
        </p:nvPicPr>
        <p:blipFill>
          <a:blip r:embed="rId2"/>
          <a:stretch>
            <a:fillRect/>
          </a:stretch>
        </p:blipFill>
        <p:spPr>
          <a:xfrm>
            <a:off x="504353" y="2061874"/>
            <a:ext cx="4700693" cy="2758353"/>
          </a:xfrm>
          <a:prstGeom prst="rect">
            <a:avLst/>
          </a:prstGeom>
        </p:spPr>
      </p:pic>
      <p:pic>
        <p:nvPicPr>
          <p:cNvPr id="7" name="Объект 6"/>
          <p:cNvPicPr>
            <a:picLocks noGrp="1" noChangeAspect="1"/>
          </p:cNvPicPr>
          <p:nvPr>
            <p:ph sz="quarter" idx="14"/>
          </p:nvPr>
        </p:nvPicPr>
        <p:blipFill>
          <a:blip r:embed="rId3"/>
          <a:stretch>
            <a:fillRect/>
          </a:stretch>
        </p:blipFill>
        <p:spPr>
          <a:xfrm>
            <a:off x="6223332" y="2214694"/>
            <a:ext cx="4747363" cy="3715837"/>
          </a:xfrm>
          <a:prstGeom prst="rect">
            <a:avLst/>
          </a:prstGeom>
        </p:spPr>
      </p:pic>
      <p:sp>
        <p:nvSpPr>
          <p:cNvPr id="8" name="Прямоугольник 7"/>
          <p:cNvSpPr/>
          <p:nvPr/>
        </p:nvSpPr>
        <p:spPr>
          <a:xfrm>
            <a:off x="5861538" y="1738708"/>
            <a:ext cx="6096000" cy="369332"/>
          </a:xfrm>
          <a:prstGeom prst="rect">
            <a:avLst/>
          </a:prstGeom>
        </p:spPr>
        <p:txBody>
          <a:bodyPr>
            <a:spAutoFit/>
          </a:bodyPr>
          <a:lstStyle/>
          <a:p>
            <a:r>
              <a:rPr lang="en-US" dirty="0">
                <a:latin typeface="Bad Script" panose="02000000000000000000" pitchFamily="2" charset="0"/>
              </a:rPr>
              <a:t>We can compute a 95% confidence interval for the test RMSE:</a:t>
            </a:r>
            <a:endParaRPr lang="uk-UA" dirty="0">
              <a:latin typeface="Bad Script" panose="02000000000000000000" pitchFamily="2" charset="0"/>
            </a:endParaRPr>
          </a:p>
        </p:txBody>
      </p:sp>
      <p:sp>
        <p:nvSpPr>
          <p:cNvPr id="9" name="Прямоугольник 8"/>
          <p:cNvSpPr/>
          <p:nvPr/>
        </p:nvSpPr>
        <p:spPr>
          <a:xfrm>
            <a:off x="504353" y="5141057"/>
            <a:ext cx="5524658" cy="369332"/>
          </a:xfrm>
          <a:prstGeom prst="rect">
            <a:avLst/>
          </a:prstGeom>
        </p:spPr>
        <p:txBody>
          <a:bodyPr wrap="square">
            <a:spAutoFit/>
          </a:bodyPr>
          <a:lstStyle/>
          <a:p>
            <a:r>
              <a:rPr lang="en-US" dirty="0">
                <a:latin typeface="Bad Script" panose="02000000000000000000" pitchFamily="2" charset="0"/>
              </a:rPr>
              <a:t>Alternatively, we could use a z-scores rather than t-scores:</a:t>
            </a:r>
            <a:endParaRPr lang="uk-UA" dirty="0">
              <a:latin typeface="Bad Script" panose="02000000000000000000" pitchFamily="2" charset="0"/>
            </a:endParaRPr>
          </a:p>
        </p:txBody>
      </p:sp>
      <p:cxnSp>
        <p:nvCxnSpPr>
          <p:cNvPr id="11" name="Прямая со стрелкой 10"/>
          <p:cNvCxnSpPr>
            <a:stCxn id="9" idx="3"/>
          </p:cNvCxnSpPr>
          <p:nvPr/>
        </p:nvCxnSpPr>
        <p:spPr>
          <a:xfrm>
            <a:off x="6029011" y="5325723"/>
            <a:ext cx="1943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299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uk-UA"/>
          </a:p>
        </p:txBody>
      </p:sp>
      <p:sp>
        <p:nvSpPr>
          <p:cNvPr id="3" name="Объект 2"/>
          <p:cNvSpPr>
            <a:spLocks noGrp="1"/>
          </p:cNvSpPr>
          <p:nvPr>
            <p:ph sz="quarter" idx="13"/>
          </p:nvPr>
        </p:nvSpPr>
        <p:spPr/>
        <p:txBody>
          <a:bodyPr/>
          <a:lstStyle/>
          <a:p>
            <a:endParaRPr lang="uk-UA"/>
          </a:p>
        </p:txBody>
      </p:sp>
      <p:sp>
        <p:nvSpPr>
          <p:cNvPr id="4" name="Объект 3"/>
          <p:cNvSpPr>
            <a:spLocks noGrp="1"/>
          </p:cNvSpPr>
          <p:nvPr>
            <p:ph sz="quarter" idx="14"/>
          </p:nvPr>
        </p:nvSpPr>
        <p:spPr/>
        <p:txBody>
          <a:bodyPr/>
          <a:lstStyle/>
          <a:p>
            <a:endParaRPr lang="uk-UA"/>
          </a:p>
        </p:txBody>
      </p:sp>
    </p:spTree>
    <p:extLst>
      <p:ext uri="{BB962C8B-B14F-4D97-AF65-F5344CB8AC3E}">
        <p14:creationId xmlns:p14="http://schemas.microsoft.com/office/powerpoint/2010/main" val="1327540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1. Setting the task and clarifying the overall picture</a:t>
            </a:r>
            <a:endParaRPr lang="uk-UA" dirty="0"/>
          </a:p>
        </p:txBody>
      </p:sp>
      <p:sp>
        <p:nvSpPr>
          <p:cNvPr id="6" name="Текст 5"/>
          <p:cNvSpPr>
            <a:spLocks noGrp="1"/>
          </p:cNvSpPr>
          <p:nvPr>
            <p:ph type="body" idx="1"/>
          </p:nvPr>
        </p:nvSpPr>
        <p:spPr/>
        <p:txBody>
          <a:bodyPr/>
          <a:lstStyle/>
          <a:p>
            <a:endParaRPr lang="uk-UA"/>
          </a:p>
        </p:txBody>
      </p:sp>
    </p:spTree>
    <p:extLst>
      <p:ext uri="{BB962C8B-B14F-4D97-AF65-F5344CB8AC3E}">
        <p14:creationId xmlns:p14="http://schemas.microsoft.com/office/powerpoint/2010/main" val="294657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main steps (Road map)</a:t>
            </a:r>
            <a:endParaRPr lang="uk-UA" dirty="0"/>
          </a:p>
        </p:txBody>
      </p:sp>
      <p:sp>
        <p:nvSpPr>
          <p:cNvPr id="3" name="Объект 2"/>
          <p:cNvSpPr>
            <a:spLocks noGrp="1"/>
          </p:cNvSpPr>
          <p:nvPr>
            <p:ph sz="quarter" idx="13"/>
          </p:nvPr>
        </p:nvSpPr>
        <p:spPr/>
        <p:txBody>
          <a:bodyPr>
            <a:noAutofit/>
          </a:bodyPr>
          <a:lstStyle/>
          <a:p>
            <a:pPr marL="457200" indent="-457200">
              <a:lnSpc>
                <a:spcPct val="100000"/>
              </a:lnSpc>
              <a:spcBef>
                <a:spcPts val="600"/>
              </a:spcBef>
              <a:buFont typeface="+mj-lt"/>
              <a:buAutoNum type="arabicParenR"/>
            </a:pPr>
            <a:r>
              <a:rPr lang="en-US" sz="1600" dirty="0"/>
              <a:t>Define the goal in business terms</a:t>
            </a:r>
            <a:r>
              <a:rPr lang="en-US" sz="1600" dirty="0" smtClean="0"/>
              <a:t>.</a:t>
            </a:r>
          </a:p>
          <a:p>
            <a:pPr marL="457200" indent="-457200">
              <a:lnSpc>
                <a:spcPct val="100000"/>
              </a:lnSpc>
              <a:spcBef>
                <a:spcPts val="600"/>
              </a:spcBef>
              <a:buFont typeface="+mj-lt"/>
              <a:buAutoNum type="arabicParenR"/>
            </a:pPr>
            <a:r>
              <a:rPr lang="en-US" sz="1600" dirty="0" smtClean="0"/>
              <a:t>How </a:t>
            </a:r>
            <a:r>
              <a:rPr lang="en-US" sz="1600" dirty="0"/>
              <a:t>will your solution be used</a:t>
            </a:r>
            <a:r>
              <a:rPr lang="en-US" sz="1600" dirty="0" smtClean="0"/>
              <a:t>?</a:t>
            </a:r>
          </a:p>
          <a:p>
            <a:pPr marL="457200" indent="-457200">
              <a:lnSpc>
                <a:spcPct val="100000"/>
              </a:lnSpc>
              <a:spcBef>
                <a:spcPts val="600"/>
              </a:spcBef>
              <a:buFont typeface="+mj-lt"/>
              <a:buAutoNum type="arabicParenR"/>
            </a:pPr>
            <a:r>
              <a:rPr lang="en-US" sz="1600" dirty="0" smtClean="0"/>
              <a:t>What </a:t>
            </a:r>
            <a:r>
              <a:rPr lang="en-US" sz="1600" dirty="0"/>
              <a:t>do the current solutions/workarounds look like (if any</a:t>
            </a:r>
            <a:r>
              <a:rPr lang="en-US" sz="1600" dirty="0" smtClean="0"/>
              <a:t>)?</a:t>
            </a:r>
          </a:p>
          <a:p>
            <a:pPr marL="457200" indent="-457200">
              <a:lnSpc>
                <a:spcPct val="100000"/>
              </a:lnSpc>
              <a:spcBef>
                <a:spcPts val="600"/>
              </a:spcBef>
              <a:buFont typeface="+mj-lt"/>
              <a:buAutoNum type="arabicParenR"/>
            </a:pPr>
            <a:r>
              <a:rPr lang="en-US" sz="1600" dirty="0" smtClean="0"/>
              <a:t>How </a:t>
            </a:r>
            <a:r>
              <a:rPr lang="en-US" sz="1600" dirty="0"/>
              <a:t>should you formulate the problem (supervised/unsupervised learning, dynamic/autonomous learning, etc</a:t>
            </a:r>
            <a:r>
              <a:rPr lang="en-US" sz="1600" dirty="0" smtClean="0"/>
              <a:t>.)?</a:t>
            </a:r>
          </a:p>
          <a:p>
            <a:pPr marL="457200" indent="-457200">
              <a:lnSpc>
                <a:spcPct val="100000"/>
              </a:lnSpc>
              <a:spcBef>
                <a:spcPts val="600"/>
              </a:spcBef>
              <a:buFont typeface="+mj-lt"/>
              <a:buAutoNum type="arabicParenR"/>
            </a:pPr>
            <a:r>
              <a:rPr lang="en-US" sz="1600" dirty="0"/>
              <a:t>How should you measure performance</a:t>
            </a:r>
            <a:r>
              <a:rPr lang="en-US" sz="1600" dirty="0" smtClean="0"/>
              <a:t>?</a:t>
            </a:r>
            <a:endParaRPr lang="ru-RU" sz="1600" dirty="0" smtClean="0"/>
          </a:p>
          <a:p>
            <a:pPr marL="457200" indent="-457200">
              <a:lnSpc>
                <a:spcPct val="100000"/>
              </a:lnSpc>
              <a:spcBef>
                <a:spcPts val="600"/>
              </a:spcBef>
              <a:buFont typeface="+mj-lt"/>
              <a:buAutoNum type="arabicParenR"/>
            </a:pPr>
            <a:r>
              <a:rPr lang="en-US" sz="1600" dirty="0" smtClean="0"/>
              <a:t>Is </a:t>
            </a:r>
            <a:r>
              <a:rPr lang="en-US" sz="1600" dirty="0"/>
              <a:t>the performance measure aligned with the business objective</a:t>
            </a:r>
            <a:r>
              <a:rPr lang="en-US" sz="1600" dirty="0" smtClean="0"/>
              <a:t>?</a:t>
            </a:r>
            <a:endParaRPr lang="ru-RU" sz="1600" dirty="0" smtClean="0"/>
          </a:p>
        </p:txBody>
      </p:sp>
      <p:sp>
        <p:nvSpPr>
          <p:cNvPr id="5" name="Объект 4"/>
          <p:cNvSpPr>
            <a:spLocks noGrp="1"/>
          </p:cNvSpPr>
          <p:nvPr>
            <p:ph sz="quarter" idx="14"/>
          </p:nvPr>
        </p:nvSpPr>
        <p:spPr/>
        <p:txBody>
          <a:bodyPr>
            <a:normAutofit fontScale="77500" lnSpcReduction="20000"/>
          </a:bodyPr>
          <a:lstStyle/>
          <a:p>
            <a:pPr marL="457200" indent="-457200">
              <a:spcBef>
                <a:spcPts val="600"/>
              </a:spcBef>
              <a:buFont typeface="+mj-lt"/>
              <a:buAutoNum type="arabicParenR" startAt="7"/>
            </a:pPr>
            <a:r>
              <a:rPr lang="en-US" dirty="0"/>
              <a:t>What is the minimum performance required to achieve the business objective?</a:t>
            </a:r>
            <a:endParaRPr lang="ru-RU" dirty="0"/>
          </a:p>
          <a:p>
            <a:pPr marL="457200" indent="-457200">
              <a:spcBef>
                <a:spcPts val="600"/>
              </a:spcBef>
              <a:buFont typeface="+mj-lt"/>
              <a:buAutoNum type="arabicParenR" startAt="7"/>
            </a:pPr>
            <a:r>
              <a:rPr lang="en-US" dirty="0"/>
              <a:t>What are the comparable tasks? Can you leverage existing expertise or tools?</a:t>
            </a:r>
            <a:endParaRPr lang="ru-RU" dirty="0"/>
          </a:p>
          <a:p>
            <a:pPr marL="457200" indent="-457200">
              <a:spcBef>
                <a:spcPts val="600"/>
              </a:spcBef>
              <a:buFont typeface="+mj-lt"/>
              <a:buAutoNum type="arabicParenR" startAt="7"/>
            </a:pPr>
            <a:r>
              <a:rPr lang="en-US" dirty="0"/>
              <a:t>Is human expertise available?</a:t>
            </a:r>
            <a:endParaRPr lang="ru-RU" dirty="0"/>
          </a:p>
          <a:p>
            <a:pPr marL="457200" indent="-457200">
              <a:spcBef>
                <a:spcPts val="600"/>
              </a:spcBef>
              <a:buFont typeface="+mj-lt"/>
              <a:buAutoNum type="arabicParenR" startAt="7"/>
            </a:pPr>
            <a:r>
              <a:rPr lang="en-US" dirty="0"/>
              <a:t>How would you solve the task manually?</a:t>
            </a:r>
            <a:endParaRPr lang="ru-RU" dirty="0"/>
          </a:p>
          <a:p>
            <a:pPr marL="457200" indent="-457200">
              <a:spcBef>
                <a:spcPts val="600"/>
              </a:spcBef>
              <a:buFont typeface="+mj-lt"/>
              <a:buAutoNum type="arabicParenR" startAt="7"/>
            </a:pPr>
            <a:r>
              <a:rPr lang="en-US" dirty="0"/>
              <a:t>List the assumptions you (or others) have made so far.</a:t>
            </a:r>
            <a:endParaRPr lang="ru-RU" dirty="0"/>
          </a:p>
          <a:p>
            <a:pPr marL="457200" indent="-457200">
              <a:spcBef>
                <a:spcPts val="600"/>
              </a:spcBef>
              <a:buFont typeface="+mj-lt"/>
              <a:buAutoNum type="arabicParenR" startAt="7"/>
            </a:pPr>
            <a:r>
              <a:rPr lang="en-US" dirty="0"/>
              <a:t>If possible, test the assumptions.</a:t>
            </a:r>
            <a:endParaRPr lang="uk-UA" dirty="0"/>
          </a:p>
          <a:p>
            <a:pPr marL="457200" indent="-457200">
              <a:spcBef>
                <a:spcPts val="600"/>
              </a:spcBef>
              <a:buFont typeface="+mj-lt"/>
              <a:buAutoNum type="arabicParenR" startAt="7"/>
            </a:pPr>
            <a:endParaRPr lang="uk-UA" dirty="0"/>
          </a:p>
        </p:txBody>
      </p:sp>
    </p:spTree>
    <p:extLst>
      <p:ext uri="{BB962C8B-B14F-4D97-AF65-F5344CB8AC3E}">
        <p14:creationId xmlns:p14="http://schemas.microsoft.com/office/powerpoint/2010/main" val="219049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Statement of the problem</a:t>
            </a:r>
            <a:endParaRPr lang="uk-UA" dirty="0"/>
          </a:p>
        </p:txBody>
      </p:sp>
      <p:sp>
        <p:nvSpPr>
          <p:cNvPr id="3" name="Объект 2"/>
          <p:cNvSpPr>
            <a:spLocks noGrp="1"/>
          </p:cNvSpPr>
          <p:nvPr>
            <p:ph sz="quarter" idx="13"/>
          </p:nvPr>
        </p:nvSpPr>
        <p:spPr/>
        <p:txBody>
          <a:bodyPr>
            <a:normAutofit/>
          </a:bodyPr>
          <a:lstStyle/>
          <a:p>
            <a:pPr marL="0" indent="0">
              <a:spcBef>
                <a:spcPts val="600"/>
              </a:spcBef>
              <a:buNone/>
            </a:pPr>
            <a:r>
              <a:rPr lang="en-US" dirty="0"/>
              <a:t>The first question you ask your customer is </a:t>
            </a:r>
            <a:r>
              <a:rPr lang="en-US" u="sng" dirty="0"/>
              <a:t>what exactly the business problem is</a:t>
            </a:r>
            <a:r>
              <a:rPr lang="en-US" dirty="0"/>
              <a:t>; </a:t>
            </a:r>
            <a:endParaRPr lang="ru-RU" dirty="0" smtClean="0"/>
          </a:p>
          <a:p>
            <a:pPr marL="0" indent="0">
              <a:spcBef>
                <a:spcPts val="600"/>
              </a:spcBef>
              <a:buNone/>
            </a:pPr>
            <a:r>
              <a:rPr lang="en-US" dirty="0" smtClean="0"/>
              <a:t>perhaps </a:t>
            </a:r>
            <a:r>
              <a:rPr lang="en-US" dirty="0"/>
              <a:t>building a model is not the end goal. How does the company expect to use and benefit from the model?</a:t>
            </a:r>
            <a:endParaRPr lang="uk-UA" dirty="0"/>
          </a:p>
          <a:p>
            <a:pPr marL="0" indent="0">
              <a:spcBef>
                <a:spcPts val="600"/>
              </a:spcBef>
              <a:buNone/>
            </a:pPr>
            <a:endParaRPr lang="uk-UA" dirty="0"/>
          </a:p>
        </p:txBody>
      </p:sp>
      <p:sp>
        <p:nvSpPr>
          <p:cNvPr id="4" name="Объект 3"/>
          <p:cNvSpPr>
            <a:spLocks noGrp="1"/>
          </p:cNvSpPr>
          <p:nvPr>
            <p:ph sz="quarter" idx="14"/>
          </p:nvPr>
        </p:nvSpPr>
        <p:spPr>
          <a:xfrm>
            <a:off x="6172200" y="1939332"/>
            <a:ext cx="5313066" cy="3999244"/>
          </a:xfrm>
        </p:spPr>
        <p:txBody>
          <a:bodyPr>
            <a:normAutofit fontScale="85000" lnSpcReduction="10000"/>
          </a:bodyPr>
          <a:lstStyle/>
          <a:p>
            <a:pPr marL="0" indent="457200">
              <a:spcBef>
                <a:spcPts val="600"/>
              </a:spcBef>
              <a:buFont typeface="+mj-lt"/>
              <a:buAutoNum type="alphaUcPeriod"/>
            </a:pPr>
            <a:r>
              <a:rPr lang="en-US" dirty="0"/>
              <a:t>you are dealing with a typical </a:t>
            </a:r>
            <a:r>
              <a:rPr lang="en-US" u="sng" dirty="0"/>
              <a:t>supervised learning problem</a:t>
            </a:r>
            <a:r>
              <a:rPr lang="en-US" dirty="0"/>
              <a:t>, since you are provided with </a:t>
            </a:r>
            <a:r>
              <a:rPr lang="en-US" u="sng" dirty="0"/>
              <a:t>labeled training samples </a:t>
            </a:r>
            <a:r>
              <a:rPr lang="en-US" dirty="0"/>
              <a:t>(each sample comes with an expected output, i.e. the average house price in the county).</a:t>
            </a:r>
            <a:endParaRPr lang="ru-RU" dirty="0"/>
          </a:p>
          <a:p>
            <a:pPr marL="0" indent="457200">
              <a:spcBef>
                <a:spcPts val="600"/>
              </a:spcBef>
              <a:buFont typeface="+mj-lt"/>
              <a:buAutoNum type="alphaUcPeriod"/>
            </a:pPr>
            <a:r>
              <a:rPr lang="en-US" dirty="0"/>
              <a:t>It is also </a:t>
            </a:r>
            <a:r>
              <a:rPr lang="en-US" u="sng" dirty="0"/>
              <a:t>a typical regression problem</a:t>
            </a:r>
            <a:r>
              <a:rPr lang="en-US" dirty="0"/>
              <a:t>, since you are asked to predict a value. More precisely, it is a </a:t>
            </a:r>
            <a:r>
              <a:rPr lang="en-US" u="sng" dirty="0"/>
              <a:t>multivariate regression problem</a:t>
            </a:r>
            <a:r>
              <a:rPr lang="en-US" dirty="0"/>
              <a:t>, since the system will use many features to generate a prediction (it will use the population of the county, the median income, etc.).</a:t>
            </a:r>
            <a:endParaRPr lang="uk-UA" dirty="0"/>
          </a:p>
          <a:p>
            <a:pPr marL="0" indent="0">
              <a:buNone/>
            </a:pPr>
            <a:endParaRPr lang="uk-UA" dirty="0"/>
          </a:p>
        </p:txBody>
      </p:sp>
    </p:spTree>
    <p:extLst>
      <p:ext uri="{BB962C8B-B14F-4D97-AF65-F5344CB8AC3E}">
        <p14:creationId xmlns:p14="http://schemas.microsoft.com/office/powerpoint/2010/main" val="50334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nSpc>
                <a:spcPct val="100000"/>
              </a:lnSpc>
              <a:spcBef>
                <a:spcPts val="600"/>
              </a:spcBef>
            </a:pPr>
            <a:r>
              <a:rPr lang="en-US" dirty="0"/>
              <a:t>How should you measure performance?</a:t>
            </a:r>
            <a:endParaRPr lang="ru-RU" dirty="0"/>
          </a:p>
        </p:txBody>
      </p:sp>
      <mc:AlternateContent xmlns:mc="http://schemas.openxmlformats.org/markup-compatibility/2006" xmlns:a14="http://schemas.microsoft.com/office/drawing/2010/main">
        <mc:Choice Requires="a14">
          <p:sp>
            <p:nvSpPr>
              <p:cNvPr id="4" name="Объект 3"/>
              <p:cNvSpPr>
                <a:spLocks noGrp="1"/>
              </p:cNvSpPr>
              <p:nvPr>
                <p:ph sz="quarter" idx="13"/>
              </p:nvPr>
            </p:nvSpPr>
            <p:spPr>
              <a:ln>
                <a:solidFill>
                  <a:schemeClr val="accent3"/>
                </a:solidFill>
              </a:ln>
            </p:spPr>
            <p:txBody>
              <a:bodyPr>
                <a:normAutofit lnSpcReduction="10000"/>
              </a:bodyPr>
              <a:lstStyle/>
              <a:p>
                <a:pPr marL="0" indent="0">
                  <a:lnSpc>
                    <a:spcPct val="110000"/>
                  </a:lnSpc>
                  <a:spcBef>
                    <a:spcPts val="200"/>
                  </a:spcBef>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𝑅𝑀𝑆𝐸</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h</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d>
                                </m:e>
                                <m:sup>
                                  <m:r>
                                    <a:rPr lang="en-US" i="1">
                                      <a:latin typeface="Cambria Math" panose="02040503050406030204" pitchFamily="18" charset="0"/>
                                    </a:rPr>
                                    <m:t>2</m:t>
                                  </m:r>
                                </m:sup>
                              </m:sSup>
                            </m:e>
                          </m:nary>
                        </m:e>
                      </m:rad>
                    </m:oMath>
                  </m:oMathPara>
                </a14:m>
                <a:endParaRPr lang="en-US" dirty="0"/>
              </a:p>
              <a:p>
                <a:pPr marL="0" indent="0">
                  <a:lnSpc>
                    <a:spcPct val="110000"/>
                  </a:lnSpc>
                  <a:spcBef>
                    <a:spcPts val="200"/>
                  </a:spcBef>
                  <a:buNone/>
                </a:pPr>
                <a14:m>
                  <m:oMath xmlns:m="http://schemas.openxmlformats.org/officeDocument/2006/math">
                    <m:r>
                      <a:rPr lang="en-US" i="1">
                        <a:latin typeface="Cambria Math" panose="02040503050406030204" pitchFamily="18" charset="0"/>
                      </a:rPr>
                      <m:t>𝑚</m:t>
                    </m:r>
                  </m:oMath>
                </a14:m>
                <a:r>
                  <a:rPr lang="en-US" dirty="0"/>
                  <a:t> - number of samples in the data set;</a:t>
                </a:r>
              </a:p>
              <a:p>
                <a:pPr marL="0" indent="0">
                  <a:lnSpc>
                    <a:spcPct val="110000"/>
                  </a:lnSpc>
                  <a:spcBef>
                    <a:spcPts val="200"/>
                  </a:spcBef>
                  <a:buNone/>
                </a:pPr>
                <a14:m>
                  <m:oMath xmlns:m="http://schemas.openxmlformats.org/officeDocument/2006/math">
                    <m:sSup>
                      <m:sSupPr>
                        <m:ctrlPr>
                          <a:rPr lang="en-US" i="1">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sup>
                        <m:d>
                          <m:dPr>
                            <m:ctrlPr>
                              <a:rPr lang="en-US" i="1">
                                <a:latin typeface="Cambria Math" panose="02040503050406030204" pitchFamily="18" charset="0"/>
                              </a:rPr>
                            </m:ctrlPr>
                          </m:dPr>
                          <m:e>
                            <m:r>
                              <a:rPr lang="en-US" i="1">
                                <a:latin typeface="Cambria Math" panose="02040503050406030204" pitchFamily="18" charset="0"/>
                              </a:rPr>
                              <m:t>𝑖</m:t>
                            </m:r>
                          </m:e>
                        </m:d>
                      </m:sup>
                    </m:sSup>
                  </m:oMath>
                </a14:m>
                <a:r>
                  <a:rPr lang="en-US" dirty="0"/>
                  <a:t> - is the vector of all feature values ​​(excluding the label) of the </a:t>
                </a:r>
                <a:r>
                  <a:rPr lang="en-US" i="1" dirty="0" err="1"/>
                  <a:t>i-th</a:t>
                </a:r>
                <a:r>
                  <a:rPr lang="en-US" dirty="0"/>
                  <a:t> sample in the dataset,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oMath>
                </a14:m>
                <a:r>
                  <a:rPr lang="en-US" dirty="0"/>
                  <a:t> is its label (the desired output value for the given sample).</a:t>
                </a:r>
              </a:p>
              <a:p>
                <a:pPr marL="0" indent="0">
                  <a:lnSpc>
                    <a:spcPct val="110000"/>
                  </a:lnSpc>
                  <a:spcBef>
                    <a:spcPts val="200"/>
                  </a:spcBef>
                  <a:buNone/>
                </a:pPr>
                <a14:m>
                  <m:oMath xmlns:m="http://schemas.openxmlformats.org/officeDocument/2006/math">
                    <m:r>
                      <a:rPr lang="en-US" i="1">
                        <a:latin typeface="Cambria Math" panose="02040503050406030204" pitchFamily="18" charset="0"/>
                      </a:rPr>
                      <m:t>𝑋</m:t>
                    </m:r>
                  </m:oMath>
                </a14:m>
                <a:r>
                  <a:rPr lang="en-US" dirty="0"/>
                  <a:t> - a matrix containing all feature values ​​(excluding labels) of all samples in the dataset. There is one row per sample.</a:t>
                </a:r>
              </a:p>
              <a:p>
                <a:pPr marL="0" indent="0">
                  <a:lnSpc>
                    <a:spcPct val="110000"/>
                  </a:lnSpc>
                  <a:spcBef>
                    <a:spcPts val="200"/>
                  </a:spcBef>
                  <a:buNone/>
                </a:pPr>
                <a14:m>
                  <m:oMath xmlns:m="http://schemas.openxmlformats.org/officeDocument/2006/math">
                    <m:r>
                      <a:rPr lang="en-US" i="1">
                        <a:latin typeface="Cambria Math" panose="02040503050406030204" pitchFamily="18" charset="0"/>
                      </a:rPr>
                      <m:t>h</m:t>
                    </m:r>
                  </m:oMath>
                </a14:m>
                <a:r>
                  <a:rPr lang="en-US" dirty="0"/>
                  <a:t> - the prediction function of a system, also called a </a:t>
                </a:r>
                <a:r>
                  <a:rPr lang="en-US" dirty="0" smtClean="0"/>
                  <a:t>hypothesis </a:t>
                </a:r>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m:t>
                    </m:r>
                  </m:oMath>
                </a14:m>
                <a:r>
                  <a:rPr lang="en-US" dirty="0" smtClean="0"/>
                  <a:t>.</a:t>
                </a:r>
                <a:endParaRPr lang="uk-UA" dirty="0"/>
              </a:p>
              <a:p>
                <a:pPr marL="0" indent="457200">
                  <a:lnSpc>
                    <a:spcPct val="100000"/>
                  </a:lnSpc>
                  <a:spcBef>
                    <a:spcPts val="600"/>
                  </a:spcBef>
                  <a:buNone/>
                </a:pPr>
                <a:endParaRPr lang="uk-UA" dirty="0"/>
              </a:p>
            </p:txBody>
          </p:sp>
        </mc:Choice>
        <mc:Fallback xmlns="">
          <p:sp>
            <p:nvSpPr>
              <p:cNvPr id="4" name="Объект 3"/>
              <p:cNvSpPr>
                <a:spLocks noGrp="1" noRot="1" noChangeAspect="1" noMove="1" noResize="1" noEditPoints="1" noAdjustHandles="1" noChangeArrowheads="1" noChangeShapeType="1" noTextEdit="1"/>
              </p:cNvSpPr>
              <p:nvPr>
                <p:ph sz="quarter" idx="13"/>
              </p:nvPr>
            </p:nvSpPr>
            <p:spPr>
              <a:blipFill>
                <a:blip r:embed="rId3"/>
                <a:stretch>
                  <a:fillRect l="-883" r="-1668"/>
                </a:stretch>
              </a:blipFill>
              <a:ln>
                <a:solidFill>
                  <a:schemeClr val="accent3"/>
                </a:solidFill>
              </a:ln>
            </p:spPr>
            <p:txBody>
              <a:bodyPr/>
              <a:lstStyle/>
              <a:p>
                <a:r>
                  <a:rPr lang="uk-UA">
                    <a:noFill/>
                  </a:rPr>
                  <a:t> </a:t>
                </a:r>
              </a:p>
            </p:txBody>
          </p:sp>
        </mc:Fallback>
      </mc:AlternateContent>
      <p:sp>
        <p:nvSpPr>
          <p:cNvPr id="6" name="Текст 5"/>
          <p:cNvSpPr>
            <a:spLocks noGrp="1"/>
          </p:cNvSpPr>
          <p:nvPr>
            <p:ph type="body" sz="half" idx="2"/>
          </p:nvPr>
        </p:nvSpPr>
        <p:spPr/>
        <p:txBody>
          <a:bodyPr/>
          <a:lstStyle/>
          <a:p>
            <a:pPr indent="457200" algn="l">
              <a:lnSpc>
                <a:spcPct val="100000"/>
              </a:lnSpc>
              <a:spcBef>
                <a:spcPts val="600"/>
              </a:spcBef>
            </a:pPr>
            <a:r>
              <a:rPr lang="en-US" dirty="0"/>
              <a:t>Your next step is to choose a performance measure.</a:t>
            </a:r>
            <a:endParaRPr lang="ru-RU" dirty="0"/>
          </a:p>
          <a:p>
            <a:pPr indent="457200" algn="l">
              <a:lnSpc>
                <a:spcPct val="100000"/>
              </a:lnSpc>
              <a:spcBef>
                <a:spcPts val="600"/>
              </a:spcBef>
            </a:pPr>
            <a:r>
              <a:rPr lang="en-US" dirty="0"/>
              <a:t> A typical performance measure for regression problems is the </a:t>
            </a:r>
            <a:r>
              <a:rPr lang="en-US" u="sng" dirty="0">
                <a:solidFill>
                  <a:schemeClr val="accent3"/>
                </a:solidFill>
              </a:rPr>
              <a:t>Root Mean Squared Error (RMSE)</a:t>
            </a:r>
            <a:r>
              <a:rPr lang="en-US" dirty="0"/>
              <a:t>. </a:t>
            </a:r>
            <a:endParaRPr lang="ru-RU" dirty="0"/>
          </a:p>
          <a:p>
            <a:pPr indent="457200" algn="l">
              <a:lnSpc>
                <a:spcPct val="100000"/>
              </a:lnSpc>
              <a:spcBef>
                <a:spcPts val="600"/>
              </a:spcBef>
            </a:pPr>
            <a:r>
              <a:rPr lang="en-US" dirty="0"/>
              <a:t>This gives an idea of ​​how much error the system typically makes in its predictions, with higher weighting for larger </a:t>
            </a:r>
            <a:r>
              <a:rPr lang="en-US" dirty="0" smtClean="0"/>
              <a:t>errors.</a:t>
            </a:r>
            <a:endParaRPr lang="uk-UA" dirty="0"/>
          </a:p>
        </p:txBody>
      </p:sp>
    </p:spTree>
    <p:extLst>
      <p:ext uri="{BB962C8B-B14F-4D97-AF65-F5344CB8AC3E}">
        <p14:creationId xmlns:p14="http://schemas.microsoft.com/office/powerpoint/2010/main" val="3455406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nSpc>
                <a:spcPct val="100000"/>
              </a:lnSpc>
              <a:spcBef>
                <a:spcPts val="600"/>
              </a:spcBef>
            </a:pPr>
            <a:r>
              <a:rPr lang="en-US" dirty="0"/>
              <a:t>How should you measure performance?</a:t>
            </a:r>
            <a:endParaRPr lang="ru-RU" dirty="0"/>
          </a:p>
        </p:txBody>
      </p:sp>
      <mc:AlternateContent xmlns:mc="http://schemas.openxmlformats.org/markup-compatibility/2006" xmlns:a14="http://schemas.microsoft.com/office/drawing/2010/main">
        <mc:Choice Requires="a14">
          <p:sp>
            <p:nvSpPr>
              <p:cNvPr id="4" name="Объект 3"/>
              <p:cNvSpPr>
                <a:spLocks noGrp="1"/>
              </p:cNvSpPr>
              <p:nvPr>
                <p:ph sz="quarter" idx="13"/>
              </p:nvPr>
            </p:nvSpPr>
            <p:spPr>
              <a:ln>
                <a:solidFill>
                  <a:schemeClr val="accent3"/>
                </a:solidFill>
              </a:ln>
            </p:spPr>
            <p:txBody>
              <a:bodyPr>
                <a:normAutofit/>
              </a:bodyPr>
              <a:lstStyle/>
              <a:p>
                <a:pPr marL="0" indent="0">
                  <a:lnSpc>
                    <a:spcPct val="110000"/>
                  </a:lnSpc>
                  <a:spcBef>
                    <a:spcPts val="200"/>
                  </a:spcBef>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b="0" i="1" smtClean="0">
                          <a:latin typeface="Cambria Math" panose="02040503050406030204" pitchFamily="18" charset="0"/>
                        </a:rPr>
                        <m:t>𝐴</m:t>
                      </m:r>
                      <m:r>
                        <a:rPr lang="en-US" i="1" smtClean="0">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h</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d>
                            <m:dPr>
                              <m:begChr m:val="|"/>
                              <m:endChr m:val="|"/>
                              <m:ctrlPr>
                                <a:rPr lang="en-US" i="1" smtClean="0">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d>
                        </m:e>
                      </m:nary>
                    </m:oMath>
                  </m:oMathPara>
                </a14:m>
                <a:endParaRPr lang="en-US" dirty="0"/>
              </a:p>
              <a:p>
                <a:pPr marL="0" indent="0">
                  <a:lnSpc>
                    <a:spcPct val="110000"/>
                  </a:lnSpc>
                  <a:spcBef>
                    <a:spcPts val="200"/>
                  </a:spcBef>
                  <a:buNone/>
                </a:pPr>
                <a14:m>
                  <m:oMath xmlns:m="http://schemas.openxmlformats.org/officeDocument/2006/math">
                    <m:r>
                      <a:rPr lang="en-US" i="1">
                        <a:latin typeface="Cambria Math" panose="02040503050406030204" pitchFamily="18" charset="0"/>
                      </a:rPr>
                      <m:t>𝑚</m:t>
                    </m:r>
                  </m:oMath>
                </a14:m>
                <a:r>
                  <a:rPr lang="en-US" dirty="0"/>
                  <a:t> - number of samples in the data set;</a:t>
                </a:r>
              </a:p>
              <a:p>
                <a:pPr marL="0" indent="0">
                  <a:lnSpc>
                    <a:spcPct val="110000"/>
                  </a:lnSpc>
                  <a:spcBef>
                    <a:spcPts val="200"/>
                  </a:spcBef>
                  <a:buNone/>
                </a:pPr>
                <a14:m>
                  <m:oMath xmlns:m="http://schemas.openxmlformats.org/officeDocument/2006/math">
                    <m:sSup>
                      <m:sSupPr>
                        <m:ctrlPr>
                          <a:rPr lang="en-US" i="1">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sup>
                        <m:d>
                          <m:dPr>
                            <m:ctrlPr>
                              <a:rPr lang="en-US" i="1">
                                <a:latin typeface="Cambria Math" panose="02040503050406030204" pitchFamily="18" charset="0"/>
                              </a:rPr>
                            </m:ctrlPr>
                          </m:dPr>
                          <m:e>
                            <m:r>
                              <a:rPr lang="en-US" i="1">
                                <a:latin typeface="Cambria Math" panose="02040503050406030204" pitchFamily="18" charset="0"/>
                              </a:rPr>
                              <m:t>𝑖</m:t>
                            </m:r>
                          </m:e>
                        </m:d>
                      </m:sup>
                    </m:sSup>
                  </m:oMath>
                </a14:m>
                <a:r>
                  <a:rPr lang="en-US" dirty="0"/>
                  <a:t> - is the vector of all feature values ​​(excluding the label) of the </a:t>
                </a:r>
                <a:r>
                  <a:rPr lang="en-US" i="1" dirty="0" err="1"/>
                  <a:t>i-th</a:t>
                </a:r>
                <a:r>
                  <a:rPr lang="en-US" dirty="0"/>
                  <a:t> sample in the dataset,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oMath>
                </a14:m>
                <a:r>
                  <a:rPr lang="en-US" dirty="0"/>
                  <a:t> is its label (the desired output value for the given sample).</a:t>
                </a:r>
              </a:p>
              <a:p>
                <a:pPr marL="0" indent="0">
                  <a:lnSpc>
                    <a:spcPct val="110000"/>
                  </a:lnSpc>
                  <a:spcBef>
                    <a:spcPts val="200"/>
                  </a:spcBef>
                  <a:buNone/>
                </a:pPr>
                <a14:m>
                  <m:oMath xmlns:m="http://schemas.openxmlformats.org/officeDocument/2006/math">
                    <m:r>
                      <a:rPr lang="en-US" i="1">
                        <a:latin typeface="Cambria Math" panose="02040503050406030204" pitchFamily="18" charset="0"/>
                      </a:rPr>
                      <m:t>𝑋</m:t>
                    </m:r>
                  </m:oMath>
                </a14:m>
                <a:r>
                  <a:rPr lang="en-US" dirty="0"/>
                  <a:t> - a matrix containing all feature values ​​(excluding labels) of all samples in the dataset. There is one row per sample.</a:t>
                </a:r>
              </a:p>
              <a:p>
                <a:pPr marL="0" indent="0">
                  <a:lnSpc>
                    <a:spcPct val="110000"/>
                  </a:lnSpc>
                  <a:spcBef>
                    <a:spcPts val="200"/>
                  </a:spcBef>
                  <a:buNone/>
                </a:pPr>
                <a14:m>
                  <m:oMath xmlns:m="http://schemas.openxmlformats.org/officeDocument/2006/math">
                    <m:r>
                      <a:rPr lang="en-US" i="1">
                        <a:latin typeface="Cambria Math" panose="02040503050406030204" pitchFamily="18" charset="0"/>
                      </a:rPr>
                      <m:t>h</m:t>
                    </m:r>
                  </m:oMath>
                </a14:m>
                <a:r>
                  <a:rPr lang="en-US" dirty="0"/>
                  <a:t> - the prediction function of a system, also called a </a:t>
                </a:r>
                <a:r>
                  <a:rPr lang="en-US" dirty="0" smtClean="0"/>
                  <a:t>hypothesis </a:t>
                </a:r>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m:t>
                    </m:r>
                  </m:oMath>
                </a14:m>
                <a:r>
                  <a:rPr lang="en-US" dirty="0" smtClean="0"/>
                  <a:t>.</a:t>
                </a:r>
                <a:endParaRPr lang="uk-UA" dirty="0"/>
              </a:p>
              <a:p>
                <a:pPr marL="0" indent="457200">
                  <a:lnSpc>
                    <a:spcPct val="100000"/>
                  </a:lnSpc>
                  <a:spcBef>
                    <a:spcPts val="600"/>
                  </a:spcBef>
                  <a:buNone/>
                </a:pPr>
                <a:endParaRPr lang="uk-UA" dirty="0"/>
              </a:p>
            </p:txBody>
          </p:sp>
        </mc:Choice>
        <mc:Fallback xmlns="">
          <p:sp>
            <p:nvSpPr>
              <p:cNvPr id="4" name="Объект 3"/>
              <p:cNvSpPr>
                <a:spLocks noGrp="1" noRot="1" noChangeAspect="1" noMove="1" noResize="1" noEditPoints="1" noAdjustHandles="1" noChangeArrowheads="1" noChangeShapeType="1" noTextEdit="1"/>
              </p:cNvSpPr>
              <p:nvPr>
                <p:ph sz="quarter" idx="13"/>
              </p:nvPr>
            </p:nvSpPr>
            <p:spPr>
              <a:blipFill>
                <a:blip r:embed="rId3"/>
                <a:stretch>
                  <a:fillRect l="-883" r="-1668"/>
                </a:stretch>
              </a:blipFill>
              <a:ln>
                <a:solidFill>
                  <a:schemeClr val="accent3"/>
                </a:solidFill>
              </a:ln>
            </p:spPr>
            <p:txBody>
              <a:bodyPr/>
              <a:lstStyle/>
              <a:p>
                <a:r>
                  <a:rPr lang="uk-UA">
                    <a:noFill/>
                  </a:rPr>
                  <a:t> </a:t>
                </a:r>
              </a:p>
            </p:txBody>
          </p:sp>
        </mc:Fallback>
      </mc:AlternateContent>
      <p:sp>
        <p:nvSpPr>
          <p:cNvPr id="6" name="Текст 5"/>
          <p:cNvSpPr>
            <a:spLocks noGrp="1"/>
          </p:cNvSpPr>
          <p:nvPr>
            <p:ph type="body" sz="half" idx="2"/>
          </p:nvPr>
        </p:nvSpPr>
        <p:spPr/>
        <p:txBody>
          <a:bodyPr>
            <a:normAutofit lnSpcReduction="10000"/>
          </a:bodyPr>
          <a:lstStyle/>
          <a:p>
            <a:pPr indent="457200" algn="l">
              <a:lnSpc>
                <a:spcPct val="100000"/>
              </a:lnSpc>
              <a:spcBef>
                <a:spcPts val="600"/>
              </a:spcBef>
            </a:pPr>
            <a:r>
              <a:rPr lang="en-US" dirty="0"/>
              <a:t>Suppose there are many counties with outliers. In this situation, you might consider using the mean absolute error (MAE), also called the average absolute </a:t>
            </a:r>
            <a:r>
              <a:rPr lang="en-US" dirty="0" smtClean="0"/>
              <a:t>deviation.</a:t>
            </a:r>
          </a:p>
          <a:p>
            <a:pPr indent="457200" algn="l">
              <a:lnSpc>
                <a:spcPct val="100000"/>
              </a:lnSpc>
              <a:spcBef>
                <a:spcPts val="600"/>
              </a:spcBef>
            </a:pPr>
            <a:r>
              <a:rPr lang="en-US" dirty="0"/>
              <a:t>The RMSE and MAE metrics are ways of measuring the distance between two vectors: the forecast vector and the target vector. There are various distance measures, or norms.</a:t>
            </a:r>
            <a:endParaRPr lang="uk-UA" dirty="0"/>
          </a:p>
        </p:txBody>
      </p:sp>
    </p:spTree>
    <p:extLst>
      <p:ext uri="{BB962C8B-B14F-4D97-AF65-F5344CB8AC3E}">
        <p14:creationId xmlns:p14="http://schemas.microsoft.com/office/powerpoint/2010/main" val="75441122"/>
      </p:ext>
    </p:extLst>
  </p:cSld>
  <p:clrMapOvr>
    <a:masterClrMapping/>
  </p:clrMapOvr>
</p:sld>
</file>

<file path=ppt/theme/theme1.xml><?xml version="1.0" encoding="utf-8"?>
<a:theme xmlns:a="http://schemas.openxmlformats.org/drawingml/2006/main" name="Капля">
  <a:themeElements>
    <a:clrScheme name="Капля">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Капл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апл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TM04033925[[fn=Капля]]</Template>
  <TotalTime>1224</TotalTime>
  <Words>3341</Words>
  <Application>Microsoft Office PowerPoint</Application>
  <PresentationFormat>Широкоэкранный</PresentationFormat>
  <Paragraphs>194</Paragraphs>
  <Slides>41</Slides>
  <Notes>20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41</vt:i4>
      </vt:variant>
    </vt:vector>
  </HeadingPairs>
  <TitlesOfParts>
    <vt:vector size="48" baseType="lpstr">
      <vt:lpstr>Arial</vt:lpstr>
      <vt:lpstr>Bad Script</vt:lpstr>
      <vt:lpstr>Bahnschrift Light Condensed</vt:lpstr>
      <vt:lpstr>Calibri</vt:lpstr>
      <vt:lpstr>Cambria Math</vt:lpstr>
      <vt:lpstr>Tw Cen MT</vt:lpstr>
      <vt:lpstr>Капля</vt:lpstr>
      <vt:lpstr>Machine learning</vt:lpstr>
      <vt:lpstr>Complete Machine Learning Project</vt:lpstr>
      <vt:lpstr>Objectives and tasks of the work</vt:lpstr>
      <vt:lpstr>main project steps </vt:lpstr>
      <vt:lpstr>1. Setting the task and clarifying the overall picture</vt:lpstr>
      <vt:lpstr>main steps (Road map)</vt:lpstr>
      <vt:lpstr>Statement of the problem</vt:lpstr>
      <vt:lpstr>How should you measure performance?</vt:lpstr>
      <vt:lpstr>How should you measure performance?</vt:lpstr>
      <vt:lpstr>2. Getting data</vt:lpstr>
      <vt:lpstr>Load data</vt:lpstr>
      <vt:lpstr>method describe()</vt:lpstr>
      <vt:lpstr>Data visualization</vt:lpstr>
      <vt:lpstr>Creating training and test sets</vt:lpstr>
      <vt:lpstr>stratified sampling </vt:lpstr>
      <vt:lpstr>stratified sampling based on income category</vt:lpstr>
      <vt:lpstr>class StratifiedShuffleSplit() </vt:lpstr>
      <vt:lpstr>3. Discovering and visualizing data to understand its essence</vt:lpstr>
      <vt:lpstr>Visualization of geographic data</vt:lpstr>
      <vt:lpstr>Visualization of geographic data</vt:lpstr>
      <vt:lpstr>Search for correlations</vt:lpstr>
      <vt:lpstr>The biggest correlation</vt:lpstr>
      <vt:lpstr>Experimenting with attribute combinations</vt:lpstr>
      <vt:lpstr>4. Preparing data for machine learning algorithms</vt:lpstr>
      <vt:lpstr>data cleaning</vt:lpstr>
      <vt:lpstr>data cleaning</vt:lpstr>
      <vt:lpstr>Processing text and categorical attributes</vt:lpstr>
      <vt:lpstr>Special transformers</vt:lpstr>
      <vt:lpstr>Transformation conveyors</vt:lpstr>
      <vt:lpstr>Training and evaluation using a training set</vt:lpstr>
      <vt:lpstr>Навчимо модель з лінійною регресією (Linear Regression)</vt:lpstr>
      <vt:lpstr>Дерева ухвалення рішень (decision tree)</vt:lpstr>
      <vt:lpstr>cross-validation estimation</vt:lpstr>
      <vt:lpstr>Випадкові ліси (random forest)</vt:lpstr>
      <vt:lpstr>Метод опорних векторів (support vector machine)</vt:lpstr>
      <vt:lpstr>Fine tuning of the model</vt:lpstr>
      <vt:lpstr>Lattice search</vt:lpstr>
      <vt:lpstr>Randomized search </vt:lpstr>
      <vt:lpstr>Analysis of the best models and their errors</vt:lpstr>
      <vt:lpstr>Final model</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it_admin</dc:creator>
  <cp:lastModifiedBy>it_admin</cp:lastModifiedBy>
  <cp:revision>71</cp:revision>
  <dcterms:created xsi:type="dcterms:W3CDTF">2024-07-02T18:25:46Z</dcterms:created>
  <dcterms:modified xsi:type="dcterms:W3CDTF">2024-12-22T14:24:15Z</dcterms:modified>
</cp:coreProperties>
</file>